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60" r:id="rId3"/>
    <p:sldId id="273" r:id="rId4"/>
    <p:sldId id="263" r:id="rId5"/>
    <p:sldId id="257" r:id="rId6"/>
    <p:sldId id="258" r:id="rId7"/>
    <p:sldId id="284" r:id="rId8"/>
    <p:sldId id="259" r:id="rId9"/>
    <p:sldId id="261" r:id="rId10"/>
    <p:sldId id="270" r:id="rId11"/>
    <p:sldId id="268" r:id="rId12"/>
    <p:sldId id="264" r:id="rId13"/>
    <p:sldId id="274" r:id="rId14"/>
    <p:sldId id="265" r:id="rId15"/>
    <p:sldId id="278" r:id="rId16"/>
    <p:sldId id="275" r:id="rId17"/>
    <p:sldId id="279" r:id="rId18"/>
    <p:sldId id="280" r:id="rId19"/>
    <p:sldId id="281" r:id="rId20"/>
    <p:sldId id="282" r:id="rId21"/>
    <p:sldId id="283" r:id="rId22"/>
    <p:sldId id="285" r:id="rId23"/>
    <p:sldId id="267" r:id="rId24"/>
    <p:sldId id="272" r:id="rId25"/>
    <p:sldId id="271" r:id="rId26"/>
    <p:sldId id="276"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snapToGrid="0">
      <p:cViewPr varScale="1">
        <p:scale>
          <a:sx n="86" d="100"/>
          <a:sy n="86" d="100"/>
        </p:scale>
        <p:origin x="4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E693B79-D9FE-4CD2-9CB2-F1504E17D67D}" type="datetimeFigureOut">
              <a:rPr lang="en-GB" smtClean="0"/>
              <a:t>11/11/2020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1079163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693B79-D9FE-4CD2-9CB2-F1504E17D67D}" type="datetimeFigureOut">
              <a:rPr lang="en-GB" smtClean="0"/>
              <a:t>11/11/2020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3507685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693B79-D9FE-4CD2-9CB2-F1504E17D67D}" type="datetimeFigureOut">
              <a:rPr lang="en-GB" smtClean="0"/>
              <a:t>11/11/2020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992583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E693B79-D9FE-4CD2-9CB2-F1504E17D67D}" type="datetimeFigureOut">
              <a:rPr lang="en-GB" smtClean="0"/>
              <a:t>11/11/2020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1491902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693B79-D9FE-4CD2-9CB2-F1504E17D67D}" type="datetimeFigureOut">
              <a:rPr lang="en-GB" smtClean="0"/>
              <a:t>11/11/2020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2552038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693B79-D9FE-4CD2-9CB2-F1504E17D67D}" type="datetimeFigureOut">
              <a:rPr lang="en-GB" smtClean="0"/>
              <a:t>11/11/2020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3296175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693B79-D9FE-4CD2-9CB2-F1504E17D67D}" type="datetimeFigureOut">
              <a:rPr lang="en-GB" smtClean="0"/>
              <a:t>11/11/2020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1175903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E693B79-D9FE-4CD2-9CB2-F1504E17D67D}" type="datetimeFigureOut">
              <a:rPr lang="en-GB" smtClean="0"/>
              <a:t>11/11/2020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2949773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85DD6C-58BD-4BF4-B671-0558E5DE31D8}" type="slidenum">
              <a:rPr lang="en-GB" smtClean="0"/>
              <a:t>‹#›</a:t>
            </a:fld>
            <a:endParaRPr lang="en-GB"/>
          </a:p>
        </p:txBody>
      </p:sp>
      <p:sp>
        <p:nvSpPr>
          <p:cNvPr id="5" name="Date Placeholder 4"/>
          <p:cNvSpPr>
            <a:spLocks noGrp="1"/>
          </p:cNvSpPr>
          <p:nvPr>
            <p:ph type="dt" sz="half" idx="10"/>
          </p:nvPr>
        </p:nvSpPr>
        <p:spPr/>
        <p:txBody>
          <a:bodyPr/>
          <a:lstStyle/>
          <a:p>
            <a:fld id="{CE693B79-D9FE-4CD2-9CB2-F1504E17D67D}" type="datetimeFigureOut">
              <a:rPr lang="en-GB" smtClean="0"/>
              <a:t>11/11/2020</a:t>
            </a:fld>
            <a:endParaRPr lang="en-GB"/>
          </a:p>
        </p:txBody>
      </p:sp>
    </p:spTree>
    <p:extLst>
      <p:ext uri="{BB962C8B-B14F-4D97-AF65-F5344CB8AC3E}">
        <p14:creationId xmlns:p14="http://schemas.microsoft.com/office/powerpoint/2010/main" val="1526750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693B79-D9FE-4CD2-9CB2-F1504E17D67D}" type="datetimeFigureOut">
              <a:rPr lang="en-GB" smtClean="0"/>
              <a:t>11/11/2020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411834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693B79-D9FE-4CD2-9CB2-F1504E17D67D}" type="datetimeFigureOut">
              <a:rPr lang="en-GB" smtClean="0"/>
              <a:t>11/11/2020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85DD6C-58BD-4BF4-B671-0558E5DE31D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475821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693B79-D9FE-4CD2-9CB2-F1504E17D67D}" type="datetimeFigureOut">
              <a:rPr lang="en-GB" smtClean="0"/>
              <a:t>11/11/2020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3811344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693B79-D9FE-4CD2-9CB2-F1504E17D67D}" type="datetimeFigureOut">
              <a:rPr lang="en-GB" smtClean="0"/>
              <a:t>11/11/2020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85DD6C-58BD-4BF4-B671-0558E5DE31D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3494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693B79-D9FE-4CD2-9CB2-F1504E17D67D}" type="datetimeFigureOut">
              <a:rPr lang="en-GB" smtClean="0"/>
              <a:t>11/11/2020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25758269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693B79-D9FE-4CD2-9CB2-F1504E17D67D}" type="datetimeFigureOut">
              <a:rPr lang="en-GB" smtClean="0"/>
              <a:t>11/11/2020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35510207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693B79-D9FE-4CD2-9CB2-F1504E17D67D}" type="datetimeFigureOut">
              <a:rPr lang="en-GB" smtClean="0"/>
              <a:t>11/11/2020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85DD6C-58BD-4BF4-B671-0558E5DE31D8}" type="slidenum">
              <a:rPr lang="en-GB" smtClean="0"/>
              <a:t>‹#›</a:t>
            </a:fld>
            <a:endParaRPr lang="en-GB"/>
          </a:p>
        </p:txBody>
      </p:sp>
    </p:spTree>
    <p:extLst>
      <p:ext uri="{BB962C8B-B14F-4D97-AF65-F5344CB8AC3E}">
        <p14:creationId xmlns:p14="http://schemas.microsoft.com/office/powerpoint/2010/main" val="3537865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E693B79-D9FE-4CD2-9CB2-F1504E17D67D}" type="datetimeFigureOut">
              <a:rPr lang="en-GB" smtClean="0"/>
              <a:t>11/11/2020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D85DD6C-58BD-4BF4-B671-0558E5DE31D8}" type="slidenum">
              <a:rPr lang="en-GB" smtClean="0"/>
              <a:t>‹#›</a:t>
            </a:fld>
            <a:endParaRPr lang="en-GB"/>
          </a:p>
        </p:txBody>
      </p:sp>
    </p:spTree>
    <p:extLst>
      <p:ext uri="{BB962C8B-B14F-4D97-AF65-F5344CB8AC3E}">
        <p14:creationId xmlns:p14="http://schemas.microsoft.com/office/powerpoint/2010/main" val="211576042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4.xml"/><Relationship Id="rId1" Type="http://schemas.openxmlformats.org/officeDocument/2006/relationships/video" Target="https://www.youtube.com/embed/jq6d92aXvMU"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17E9B-2E26-4DA3-935D-C163719ABB86}"/>
              </a:ext>
            </a:extLst>
          </p:cNvPr>
          <p:cNvSpPr>
            <a:spLocks noGrp="1"/>
          </p:cNvSpPr>
          <p:nvPr>
            <p:ph type="ctrTitle"/>
          </p:nvPr>
        </p:nvSpPr>
        <p:spPr>
          <a:xfrm>
            <a:off x="228681" y="816746"/>
            <a:ext cx="9723185" cy="4849826"/>
          </a:xfrm>
        </p:spPr>
        <p:txBody>
          <a:bodyPr/>
          <a:lstStyle/>
          <a:p>
            <a:pPr algn="l"/>
            <a:r>
              <a:rPr lang="en-GB" dirty="0"/>
              <a:t>     Reading in Key Stage Two</a:t>
            </a:r>
            <a:br>
              <a:rPr lang="en-GB" dirty="0"/>
            </a:br>
            <a:r>
              <a:rPr lang="en-GB" dirty="0"/>
              <a:t> </a:t>
            </a:r>
            <a:br>
              <a:rPr lang="en-GB" dirty="0"/>
            </a:br>
            <a:r>
              <a:rPr lang="en-GB" dirty="0"/>
              <a:t>  A guide for parents/carers to</a:t>
            </a:r>
            <a:br>
              <a:rPr lang="en-GB" dirty="0"/>
            </a:br>
            <a:r>
              <a:rPr lang="en-GB" dirty="0"/>
              <a:t>  help support their children in</a:t>
            </a:r>
            <a:br>
              <a:rPr lang="en-GB" dirty="0"/>
            </a:br>
            <a:r>
              <a:rPr lang="en-GB" dirty="0"/>
              <a:t>  developing their reading </a:t>
            </a:r>
          </a:p>
        </p:txBody>
      </p:sp>
    </p:spTree>
    <p:extLst>
      <p:ext uri="{BB962C8B-B14F-4D97-AF65-F5344CB8AC3E}">
        <p14:creationId xmlns:p14="http://schemas.microsoft.com/office/powerpoint/2010/main" val="36791919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ED6E9DD-8ECE-4491-A0E0-7E43DC4D0F2B}"/>
              </a:ext>
            </a:extLst>
          </p:cNvPr>
          <p:cNvSpPr txBox="1"/>
          <p:nvPr/>
        </p:nvSpPr>
        <p:spPr>
          <a:xfrm>
            <a:off x="-275386" y="117666"/>
            <a:ext cx="9867014" cy="646331"/>
          </a:xfrm>
          <a:prstGeom prst="rect">
            <a:avLst/>
          </a:prstGeom>
          <a:noFill/>
        </p:spPr>
        <p:txBody>
          <a:bodyPr wrap="square" rtlCol="0">
            <a:spAutoFit/>
          </a:bodyPr>
          <a:lstStyle/>
          <a:p>
            <a:endParaRPr lang="en-GB" dirty="0"/>
          </a:p>
          <a:p>
            <a:endParaRPr lang="en-GB" dirty="0"/>
          </a:p>
        </p:txBody>
      </p:sp>
      <p:pic>
        <p:nvPicPr>
          <p:cNvPr id="3" name="Picture 2">
            <a:extLst>
              <a:ext uri="{FF2B5EF4-FFF2-40B4-BE49-F238E27FC236}">
                <a16:creationId xmlns:a16="http://schemas.microsoft.com/office/drawing/2014/main" id="{CA83C731-5858-4B9F-8CB8-A865421861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910672">
            <a:off x="8635185" y="902255"/>
            <a:ext cx="3031474" cy="3087612"/>
          </a:xfrm>
          <a:prstGeom prst="rect">
            <a:avLst/>
          </a:prstGeom>
        </p:spPr>
      </p:pic>
      <p:pic>
        <p:nvPicPr>
          <p:cNvPr id="6" name="Picture 5">
            <a:extLst>
              <a:ext uri="{FF2B5EF4-FFF2-40B4-BE49-F238E27FC236}">
                <a16:creationId xmlns:a16="http://schemas.microsoft.com/office/drawing/2014/main" id="{F025CB92-7F01-4F26-A3B1-F80103391A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9746" y="2446061"/>
            <a:ext cx="3734117" cy="3771835"/>
          </a:xfrm>
          <a:prstGeom prst="rect">
            <a:avLst/>
          </a:prstGeom>
        </p:spPr>
      </p:pic>
      <p:pic>
        <p:nvPicPr>
          <p:cNvPr id="8" name="Picture 7">
            <a:extLst>
              <a:ext uri="{FF2B5EF4-FFF2-40B4-BE49-F238E27FC236}">
                <a16:creationId xmlns:a16="http://schemas.microsoft.com/office/drawing/2014/main" id="{AEB21406-371A-433F-B1E9-3EBF77626A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06316">
            <a:off x="386715" y="1014413"/>
            <a:ext cx="3703320" cy="4572000"/>
          </a:xfrm>
          <a:prstGeom prst="rect">
            <a:avLst/>
          </a:prstGeom>
        </p:spPr>
      </p:pic>
    </p:spTree>
    <p:extLst>
      <p:ext uri="{BB962C8B-B14F-4D97-AF65-F5344CB8AC3E}">
        <p14:creationId xmlns:p14="http://schemas.microsoft.com/office/powerpoint/2010/main" val="38073374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7A811-F92C-4A65-AB3F-F7D4B78E952F}"/>
              </a:ext>
            </a:extLst>
          </p:cNvPr>
          <p:cNvSpPr>
            <a:spLocks noGrp="1"/>
          </p:cNvSpPr>
          <p:nvPr>
            <p:ph type="title"/>
          </p:nvPr>
        </p:nvSpPr>
        <p:spPr>
          <a:xfrm>
            <a:off x="677334" y="609600"/>
            <a:ext cx="8596668" cy="739806"/>
          </a:xfrm>
        </p:spPr>
        <p:txBody>
          <a:bodyPr/>
          <a:lstStyle/>
          <a:p>
            <a:r>
              <a:rPr lang="en-GB" dirty="0"/>
              <a:t>Why Read?</a:t>
            </a:r>
          </a:p>
        </p:txBody>
      </p:sp>
      <p:sp>
        <p:nvSpPr>
          <p:cNvPr id="3" name="Content Placeholder 2">
            <a:extLst>
              <a:ext uri="{FF2B5EF4-FFF2-40B4-BE49-F238E27FC236}">
                <a16:creationId xmlns:a16="http://schemas.microsoft.com/office/drawing/2014/main" id="{7042930C-E6A0-4309-84F4-23B7A6A2E0E2}"/>
              </a:ext>
            </a:extLst>
          </p:cNvPr>
          <p:cNvSpPr>
            <a:spLocks noGrp="1"/>
          </p:cNvSpPr>
          <p:nvPr>
            <p:ph sz="half" idx="1"/>
          </p:nvPr>
        </p:nvSpPr>
        <p:spPr>
          <a:xfrm>
            <a:off x="677334" y="1562469"/>
            <a:ext cx="4184035" cy="3892965"/>
          </a:xfrm>
        </p:spPr>
        <p:txBody>
          <a:bodyPr>
            <a:normAutofit/>
          </a:bodyPr>
          <a:lstStyle/>
          <a:p>
            <a:r>
              <a:rPr lang="en-GB" dirty="0"/>
              <a:t>Reading is an important life skill. </a:t>
            </a:r>
          </a:p>
          <a:p>
            <a:r>
              <a:rPr lang="en-GB" dirty="0"/>
              <a:t>It supports learning across the curriculum. </a:t>
            </a:r>
          </a:p>
          <a:p>
            <a:r>
              <a:rPr lang="en-GB" dirty="0"/>
              <a:t>Reading benefits communication skills</a:t>
            </a:r>
          </a:p>
          <a:p>
            <a:r>
              <a:rPr lang="en-GB" dirty="0"/>
              <a:t>Support the development of writing skills</a:t>
            </a:r>
          </a:p>
          <a:p>
            <a:r>
              <a:rPr lang="en-GB" dirty="0"/>
              <a:t>Encourages imagination/creativity</a:t>
            </a:r>
          </a:p>
          <a:p>
            <a:r>
              <a:rPr lang="en-GB" dirty="0"/>
              <a:t>Supports an </a:t>
            </a:r>
            <a:r>
              <a:rPr lang="en-GB"/>
              <a:t>memory skills</a:t>
            </a:r>
            <a:endParaRPr lang="en-GB" dirty="0"/>
          </a:p>
          <a:p>
            <a:r>
              <a:rPr lang="en-GB" dirty="0"/>
              <a:t>It provides an escape/reduces stress</a:t>
            </a:r>
          </a:p>
          <a:p>
            <a:endParaRPr lang="en-GB" dirty="0"/>
          </a:p>
          <a:p>
            <a:endParaRPr lang="en-GB" dirty="0"/>
          </a:p>
          <a:p>
            <a:endParaRPr lang="en-GB" dirty="0"/>
          </a:p>
        </p:txBody>
      </p:sp>
      <p:pic>
        <p:nvPicPr>
          <p:cNvPr id="5" name="Online Media 4" title="Sky Atlantic HD ad - Dustin Hoffman">
            <a:hlinkClick r:id="" action="ppaction://media"/>
            <a:extLst>
              <a:ext uri="{FF2B5EF4-FFF2-40B4-BE49-F238E27FC236}">
                <a16:creationId xmlns:a16="http://schemas.microsoft.com/office/drawing/2014/main" id="{A3382D74-6456-4CE8-86D8-EE8EA3A3E814}"/>
              </a:ext>
            </a:extLst>
          </p:cNvPr>
          <p:cNvPicPr>
            <a:picLocks noGrp="1" noRot="1" noChangeAspect="1"/>
          </p:cNvPicPr>
          <p:nvPr>
            <p:ph sz="half" idx="2"/>
            <a:videoFile r:link="rId1"/>
          </p:nvPr>
        </p:nvPicPr>
        <p:blipFill>
          <a:blip r:embed="rId3"/>
          <a:stretch>
            <a:fillRect/>
          </a:stretch>
        </p:blipFill>
        <p:spPr>
          <a:xfrm>
            <a:off x="5353050" y="2388093"/>
            <a:ext cx="3657600" cy="2741120"/>
          </a:xfrm>
          <a:prstGeom prst="rect">
            <a:avLst/>
          </a:prstGeom>
        </p:spPr>
      </p:pic>
    </p:spTree>
    <p:extLst>
      <p:ext uri="{BB962C8B-B14F-4D97-AF65-F5344CB8AC3E}">
        <p14:creationId xmlns:p14="http://schemas.microsoft.com/office/powerpoint/2010/main" val="391393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9ABBD-1592-450C-A31D-A80EB8FFAD41}"/>
              </a:ext>
            </a:extLst>
          </p:cNvPr>
          <p:cNvSpPr>
            <a:spLocks noGrp="1"/>
          </p:cNvSpPr>
          <p:nvPr>
            <p:ph type="title"/>
          </p:nvPr>
        </p:nvSpPr>
        <p:spPr/>
        <p:txBody>
          <a:bodyPr>
            <a:normAutofit/>
          </a:bodyPr>
          <a:lstStyle/>
          <a:p>
            <a:r>
              <a:rPr lang="en-GB" dirty="0"/>
              <a:t>Reading for pleasure – </a:t>
            </a:r>
            <a:br>
              <a:rPr lang="en-GB" dirty="0"/>
            </a:br>
            <a:r>
              <a:rPr lang="en-GB" dirty="0"/>
              <a:t>a main focus of the English Curriculum</a:t>
            </a:r>
          </a:p>
        </p:txBody>
      </p:sp>
      <p:sp>
        <p:nvSpPr>
          <p:cNvPr id="3" name="Content Placeholder 2">
            <a:extLst>
              <a:ext uri="{FF2B5EF4-FFF2-40B4-BE49-F238E27FC236}">
                <a16:creationId xmlns:a16="http://schemas.microsoft.com/office/drawing/2014/main" id="{945295AF-0B36-4499-9846-E3EC228F0291}"/>
              </a:ext>
            </a:extLst>
          </p:cNvPr>
          <p:cNvSpPr>
            <a:spLocks noGrp="1"/>
          </p:cNvSpPr>
          <p:nvPr>
            <p:ph idx="1"/>
          </p:nvPr>
        </p:nvSpPr>
        <p:spPr>
          <a:xfrm>
            <a:off x="677334" y="2069394"/>
            <a:ext cx="8596668" cy="3537859"/>
          </a:xfrm>
        </p:spPr>
        <p:txBody>
          <a:bodyPr>
            <a:normAutofit/>
          </a:bodyPr>
          <a:lstStyle/>
          <a:p>
            <a:r>
              <a:rPr lang="en-GB" dirty="0">
                <a:latin typeface="+mj-lt"/>
              </a:rPr>
              <a:t>Many of the national curriculum objectives for reading focus on building positive attitudes towards reading. </a:t>
            </a:r>
          </a:p>
          <a:p>
            <a:pPr lvl="1"/>
            <a:r>
              <a:rPr lang="en-GB" dirty="0">
                <a:latin typeface="+mj-lt"/>
              </a:rPr>
              <a:t>An example objective from the National Curriculum:</a:t>
            </a:r>
          </a:p>
          <a:p>
            <a:pPr lvl="2"/>
            <a:r>
              <a:rPr lang="en-GB" dirty="0"/>
              <a:t>[EXS] Maintain positive attitudes to reading and understanding of what they read by continuing to read and discuss an increasingly wide range of fiction, poetry, plays, non-fiction and reference books or textbooks. </a:t>
            </a:r>
            <a:br>
              <a:rPr lang="en-GB" dirty="0"/>
            </a:br>
            <a:r>
              <a:rPr lang="en-GB" dirty="0"/>
              <a:t>⤷ </a:t>
            </a:r>
            <a:r>
              <a:rPr lang="en-GB" b="1" dirty="0"/>
              <a:t>GD objective:</a:t>
            </a:r>
            <a:r>
              <a:rPr lang="en-GB" dirty="0"/>
              <a:t> Maintain positive attitudes to reading and understanding of what they read by continuing to read, compare and evaluate an increasingly wide range of fiction, poetry, plays, non-fiction and reference books or textbooks.</a:t>
            </a:r>
          </a:p>
          <a:p>
            <a:r>
              <a:rPr lang="en-GB" dirty="0"/>
              <a:t>8 out of 21 of the Year 6 objects for reading focus on developing positive attitudes towards reading</a:t>
            </a:r>
          </a:p>
          <a:p>
            <a:r>
              <a:rPr lang="en-GB" dirty="0"/>
              <a:t>Other year groups follow a similar pattern. </a:t>
            </a:r>
          </a:p>
          <a:p>
            <a:endParaRPr lang="en-GB" dirty="0">
              <a:latin typeface="+mj-lt"/>
            </a:endParaRPr>
          </a:p>
          <a:p>
            <a:endParaRPr lang="en-GB" dirty="0">
              <a:latin typeface="+mj-lt"/>
            </a:endParaRPr>
          </a:p>
          <a:p>
            <a:endParaRPr lang="en-GB" dirty="0"/>
          </a:p>
        </p:txBody>
      </p:sp>
    </p:spTree>
    <p:extLst>
      <p:ext uri="{BB962C8B-B14F-4D97-AF65-F5344CB8AC3E}">
        <p14:creationId xmlns:p14="http://schemas.microsoft.com/office/powerpoint/2010/main" val="858783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7DA4CFE-3FD3-4903-B9CF-A05DA05FD76A}"/>
              </a:ext>
            </a:extLst>
          </p:cNvPr>
          <p:cNvSpPr>
            <a:spLocks noGrp="1"/>
          </p:cNvSpPr>
          <p:nvPr>
            <p:ph type="title"/>
          </p:nvPr>
        </p:nvSpPr>
        <p:spPr>
          <a:xfrm>
            <a:off x="838199" y="298864"/>
            <a:ext cx="8020867" cy="1325563"/>
          </a:xfrm>
        </p:spPr>
        <p:txBody>
          <a:bodyPr/>
          <a:lstStyle/>
          <a:p>
            <a:pPr algn="ctr"/>
            <a:r>
              <a:rPr lang="en-GB" dirty="0"/>
              <a:t>School Reading Scheme</a:t>
            </a:r>
          </a:p>
        </p:txBody>
      </p:sp>
      <p:pic>
        <p:nvPicPr>
          <p:cNvPr id="6" name="Content Placeholder 5">
            <a:extLst>
              <a:ext uri="{FF2B5EF4-FFF2-40B4-BE49-F238E27FC236}">
                <a16:creationId xmlns:a16="http://schemas.microsoft.com/office/drawing/2014/main" id="{2895213E-0B1F-4AC6-A808-44F74E399AC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25007"/>
          <a:stretch/>
        </p:blipFill>
        <p:spPr>
          <a:xfrm>
            <a:off x="947542" y="3110214"/>
            <a:ext cx="7911523" cy="3263210"/>
          </a:xfrm>
        </p:spPr>
      </p:pic>
      <p:sp>
        <p:nvSpPr>
          <p:cNvPr id="2" name="TextBox 1">
            <a:extLst>
              <a:ext uri="{FF2B5EF4-FFF2-40B4-BE49-F238E27FC236}">
                <a16:creationId xmlns:a16="http://schemas.microsoft.com/office/drawing/2014/main" id="{1D1A2BCA-A664-428E-B9CA-ED3914E0862D}"/>
              </a:ext>
            </a:extLst>
          </p:cNvPr>
          <p:cNvSpPr txBox="1"/>
          <p:nvPr/>
        </p:nvSpPr>
        <p:spPr>
          <a:xfrm>
            <a:off x="947543" y="1242874"/>
            <a:ext cx="8143191" cy="2031325"/>
          </a:xfrm>
          <a:prstGeom prst="rect">
            <a:avLst/>
          </a:prstGeom>
          <a:noFill/>
        </p:spPr>
        <p:txBody>
          <a:bodyPr wrap="square" rtlCol="0">
            <a:spAutoFit/>
          </a:bodyPr>
          <a:lstStyle/>
          <a:p>
            <a:r>
              <a:rPr lang="en-GB" dirty="0"/>
              <a:t>Our school reading scheme is divided into bands which the children work through as their reading skills develop. The initial bands are linked to their progress in phonics.</a:t>
            </a:r>
          </a:p>
          <a:p>
            <a:r>
              <a:rPr lang="en-GB" dirty="0"/>
              <a:t>The children need to be able to both read the books fluently and demonstrate a good understanding (comprehension) of what they have read before teachers will move children onto the next band. </a:t>
            </a:r>
          </a:p>
          <a:p>
            <a:r>
              <a:rPr lang="en-GB" dirty="0"/>
              <a:t>All children are assessed regularly. </a:t>
            </a:r>
          </a:p>
        </p:txBody>
      </p:sp>
    </p:spTree>
    <p:extLst>
      <p:ext uri="{BB962C8B-B14F-4D97-AF65-F5344CB8AC3E}">
        <p14:creationId xmlns:p14="http://schemas.microsoft.com/office/powerpoint/2010/main" val="3694272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963F74B-29F0-4696-A51D-FF78D034A0C3}"/>
              </a:ext>
            </a:extLst>
          </p:cNvPr>
          <p:cNvSpPr>
            <a:spLocks noGrp="1"/>
          </p:cNvSpPr>
          <p:nvPr>
            <p:ph type="title"/>
          </p:nvPr>
        </p:nvSpPr>
        <p:spPr/>
        <p:txBody>
          <a:bodyPr/>
          <a:lstStyle/>
          <a:p>
            <a:r>
              <a:rPr lang="en-GB" dirty="0"/>
              <a:t>Library Level – Free Readers</a:t>
            </a:r>
          </a:p>
        </p:txBody>
      </p:sp>
      <p:sp>
        <p:nvSpPr>
          <p:cNvPr id="4" name="Content Placeholder 3">
            <a:extLst>
              <a:ext uri="{FF2B5EF4-FFF2-40B4-BE49-F238E27FC236}">
                <a16:creationId xmlns:a16="http://schemas.microsoft.com/office/drawing/2014/main" id="{9CCFEA8B-2AA7-4614-BA4C-7E1CEB4A3780}"/>
              </a:ext>
            </a:extLst>
          </p:cNvPr>
          <p:cNvSpPr>
            <a:spLocks noGrp="1"/>
          </p:cNvSpPr>
          <p:nvPr>
            <p:ph idx="1"/>
          </p:nvPr>
        </p:nvSpPr>
        <p:spPr>
          <a:xfrm>
            <a:off x="677334" y="3932808"/>
            <a:ext cx="8596668" cy="2108554"/>
          </a:xfrm>
        </p:spPr>
        <p:txBody>
          <a:bodyPr/>
          <a:lstStyle/>
          <a:p>
            <a:r>
              <a:rPr lang="en-GB" dirty="0">
                <a:solidFill>
                  <a:srgbClr val="FF0000"/>
                </a:solidFill>
              </a:rPr>
              <a:t>Red Level</a:t>
            </a:r>
          </a:p>
          <a:p>
            <a:r>
              <a:rPr lang="en-GB" dirty="0">
                <a:solidFill>
                  <a:schemeClr val="accent6">
                    <a:lumMod val="75000"/>
                  </a:schemeClr>
                </a:solidFill>
              </a:rPr>
              <a:t>Green Level</a:t>
            </a:r>
          </a:p>
          <a:p>
            <a:r>
              <a:rPr lang="en-GB" dirty="0">
                <a:solidFill>
                  <a:schemeClr val="accent1"/>
                </a:solidFill>
              </a:rPr>
              <a:t>Blue Level</a:t>
            </a:r>
          </a:p>
          <a:p>
            <a:r>
              <a:rPr lang="en-GB" dirty="0">
                <a:solidFill>
                  <a:srgbClr val="FFC000"/>
                </a:solidFill>
              </a:rPr>
              <a:t>Orange Level</a:t>
            </a:r>
          </a:p>
        </p:txBody>
      </p:sp>
      <p:sp>
        <p:nvSpPr>
          <p:cNvPr id="2" name="TextBox 1">
            <a:extLst>
              <a:ext uri="{FF2B5EF4-FFF2-40B4-BE49-F238E27FC236}">
                <a16:creationId xmlns:a16="http://schemas.microsoft.com/office/drawing/2014/main" id="{ECCE0CD1-32BC-4A3B-936C-7025518C0F23}"/>
              </a:ext>
            </a:extLst>
          </p:cNvPr>
          <p:cNvSpPr txBox="1"/>
          <p:nvPr/>
        </p:nvSpPr>
        <p:spPr>
          <a:xfrm>
            <a:off x="905522" y="1518081"/>
            <a:ext cx="8842159" cy="2031325"/>
          </a:xfrm>
          <a:prstGeom prst="rect">
            <a:avLst/>
          </a:prstGeom>
          <a:noFill/>
        </p:spPr>
        <p:txBody>
          <a:bodyPr wrap="square" rtlCol="0">
            <a:spAutoFit/>
          </a:bodyPr>
          <a:lstStyle/>
          <a:p>
            <a:r>
              <a:rPr lang="en-GB" dirty="0"/>
              <a:t>When a child has moved through the appropriate levels on the reading scheme, they are classed as a free-reader and they begin to choose their books from our school library. The books are divided into bands according to ability and content. </a:t>
            </a:r>
          </a:p>
          <a:p>
            <a:r>
              <a:rPr lang="en-GB" dirty="0"/>
              <a:t>We are extremely fortunate that we are able to offer a wide range of books on each of the levels. </a:t>
            </a:r>
          </a:p>
          <a:p>
            <a:r>
              <a:rPr lang="en-GB" dirty="0"/>
              <a:t>When moving a child onto the more challenging levels, the teacher will also consider whether the content is suitable for them. </a:t>
            </a:r>
          </a:p>
        </p:txBody>
      </p:sp>
      <p:pic>
        <p:nvPicPr>
          <p:cNvPr id="6" name="Picture 5">
            <a:extLst>
              <a:ext uri="{FF2B5EF4-FFF2-40B4-BE49-F238E27FC236}">
                <a16:creationId xmlns:a16="http://schemas.microsoft.com/office/drawing/2014/main" id="{0B98EE1B-B5E5-41D2-90C8-A9CC8FF6D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99493" y="3718083"/>
            <a:ext cx="3598659" cy="2698994"/>
          </a:xfrm>
          <a:prstGeom prst="rect">
            <a:avLst/>
          </a:prstGeom>
        </p:spPr>
      </p:pic>
    </p:spTree>
    <p:extLst>
      <p:ext uri="{BB962C8B-B14F-4D97-AF65-F5344CB8AC3E}">
        <p14:creationId xmlns:p14="http://schemas.microsoft.com/office/powerpoint/2010/main" val="5026956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C5432-2462-4284-905C-41AD28FBE8F2}"/>
              </a:ext>
            </a:extLst>
          </p:cNvPr>
          <p:cNvSpPr>
            <a:spLocks noGrp="1"/>
          </p:cNvSpPr>
          <p:nvPr>
            <p:ph type="title"/>
          </p:nvPr>
        </p:nvSpPr>
        <p:spPr/>
        <p:txBody>
          <a:bodyPr/>
          <a:lstStyle/>
          <a:p>
            <a:r>
              <a:rPr lang="en-GB" dirty="0"/>
              <a:t>Our School Library</a:t>
            </a:r>
          </a:p>
        </p:txBody>
      </p:sp>
      <p:sp>
        <p:nvSpPr>
          <p:cNvPr id="3" name="Content Placeholder 2">
            <a:extLst>
              <a:ext uri="{FF2B5EF4-FFF2-40B4-BE49-F238E27FC236}">
                <a16:creationId xmlns:a16="http://schemas.microsoft.com/office/drawing/2014/main" id="{2AC28DF2-1B80-471C-B1BC-E9601A0BACE0}"/>
              </a:ext>
            </a:extLst>
          </p:cNvPr>
          <p:cNvSpPr>
            <a:spLocks noGrp="1"/>
          </p:cNvSpPr>
          <p:nvPr>
            <p:ph idx="1"/>
          </p:nvPr>
        </p:nvSpPr>
        <p:spPr>
          <a:xfrm>
            <a:off x="677334" y="1488613"/>
            <a:ext cx="8596668" cy="3880773"/>
          </a:xfrm>
        </p:spPr>
        <p:txBody>
          <a:bodyPr>
            <a:normAutofit/>
          </a:bodyPr>
          <a:lstStyle/>
          <a:p>
            <a:pPr marL="0" indent="0">
              <a:buNone/>
            </a:pPr>
            <a:r>
              <a:rPr lang="en-GB" dirty="0"/>
              <a:t>We are very fortunate to have such a well resourced library in school.  Over the last academic year we have invested heavily in the library and this along with donations from the PTA ensures our library has recent titles as well as traditional favourites.  We also subscribe to publications such as ‘First News’ which children are able to access and keep up to date with current affairs.</a:t>
            </a:r>
          </a:p>
          <a:p>
            <a:pPr marL="0" indent="0">
              <a:buNone/>
            </a:pPr>
            <a:r>
              <a:rPr lang="en-GB" dirty="0"/>
              <a:t>Of course no library is complete without a librarian.  Our school librarian is Mrs Plater.  Mrs Plater is a hive of knowledge, she is able to support the children in choosing appropriate books and recommend new books to try.  </a:t>
            </a:r>
          </a:p>
          <a:p>
            <a:pPr marL="0" indent="0">
              <a:buNone/>
            </a:pPr>
            <a:r>
              <a:rPr lang="en-GB" dirty="0"/>
              <a:t>Each class has had a ‘library lesson’ with Mrs Plater where she runs through some new releases, shows children how to access the library and introduces them to the computer system.  </a:t>
            </a:r>
          </a:p>
          <a:p>
            <a:pPr marL="0" indent="0">
              <a:buNone/>
            </a:pPr>
            <a:r>
              <a:rPr lang="en-GB" dirty="0"/>
              <a:t> </a:t>
            </a:r>
          </a:p>
        </p:txBody>
      </p:sp>
    </p:spTree>
    <p:extLst>
      <p:ext uri="{BB962C8B-B14F-4D97-AF65-F5344CB8AC3E}">
        <p14:creationId xmlns:p14="http://schemas.microsoft.com/office/powerpoint/2010/main" val="689091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7481DF5-29DF-4A9D-A1BB-BAD18562403E}"/>
              </a:ext>
            </a:extLst>
          </p:cNvPr>
          <p:cNvSpPr>
            <a:spLocks noGrp="1"/>
          </p:cNvSpPr>
          <p:nvPr>
            <p:ph type="title"/>
          </p:nvPr>
        </p:nvSpPr>
        <p:spPr/>
        <p:txBody>
          <a:bodyPr/>
          <a:lstStyle/>
          <a:p>
            <a:r>
              <a:rPr lang="en-GB" dirty="0"/>
              <a:t>Moving Levels</a:t>
            </a:r>
          </a:p>
        </p:txBody>
      </p:sp>
      <p:sp>
        <p:nvSpPr>
          <p:cNvPr id="6" name="Content Placeholder 5">
            <a:extLst>
              <a:ext uri="{FF2B5EF4-FFF2-40B4-BE49-F238E27FC236}">
                <a16:creationId xmlns:a16="http://schemas.microsoft.com/office/drawing/2014/main" id="{8E2DD403-FCB1-460F-B237-23AD9942CFEB}"/>
              </a:ext>
            </a:extLst>
          </p:cNvPr>
          <p:cNvSpPr>
            <a:spLocks noGrp="1"/>
          </p:cNvSpPr>
          <p:nvPr>
            <p:ph idx="1"/>
          </p:nvPr>
        </p:nvSpPr>
        <p:spPr>
          <a:xfrm>
            <a:off x="677334" y="1251751"/>
            <a:ext cx="8596668" cy="4789611"/>
          </a:xfrm>
        </p:spPr>
        <p:txBody>
          <a:bodyPr/>
          <a:lstStyle/>
          <a:p>
            <a:r>
              <a:rPr lang="en-GB" dirty="0"/>
              <a:t>Children’s reading is continually assessed through a range of strategies</a:t>
            </a:r>
          </a:p>
          <a:p>
            <a:pPr lvl="1"/>
            <a:r>
              <a:rPr lang="en-GB" dirty="0"/>
              <a:t>Guided Reading</a:t>
            </a:r>
          </a:p>
          <a:p>
            <a:pPr lvl="1"/>
            <a:r>
              <a:rPr lang="en-GB" dirty="0"/>
              <a:t>1:1 Reading</a:t>
            </a:r>
          </a:p>
          <a:p>
            <a:pPr lvl="1"/>
            <a:r>
              <a:rPr lang="en-GB" dirty="0"/>
              <a:t>Whole Class Reading</a:t>
            </a:r>
          </a:p>
          <a:p>
            <a:pPr lvl="1"/>
            <a:r>
              <a:rPr lang="en-GB" dirty="0"/>
              <a:t>Feedback in planners</a:t>
            </a:r>
          </a:p>
          <a:p>
            <a:pPr marL="457200" lvl="1" indent="0">
              <a:buNone/>
            </a:pPr>
            <a:endParaRPr lang="en-GB" dirty="0"/>
          </a:p>
          <a:p>
            <a:pPr marL="57150" indent="0">
              <a:buNone/>
            </a:pPr>
            <a:r>
              <a:rPr lang="en-GB" dirty="0"/>
              <a:t>Staff use all of this information to gain a full and informed picture of children’s reading ability in terms of not only decoding words but crucially their comprehension of what has been read.  Only when staff are confident children are ready will they be ‘moved on’.  As with all things in school, all children learn at different rates and have different strengths.  Reading levels are never a competition or a race.  Remember, developing that love of reading is key.  </a:t>
            </a:r>
          </a:p>
          <a:p>
            <a:endParaRPr lang="en-GB" dirty="0"/>
          </a:p>
        </p:txBody>
      </p:sp>
      <p:pic>
        <p:nvPicPr>
          <p:cNvPr id="2050" name="Picture 2" descr="Image result for reading worm">
            <a:extLst>
              <a:ext uri="{FF2B5EF4-FFF2-40B4-BE49-F238E27FC236}">
                <a16:creationId xmlns:a16="http://schemas.microsoft.com/office/drawing/2014/main" id="{63E013D1-B2BE-43C9-BD56-AE3516F21A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9381389" y="4954234"/>
            <a:ext cx="1320800" cy="132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7274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95230-8A0F-4AEA-92C7-02B1C4EA2035}"/>
              </a:ext>
            </a:extLst>
          </p:cNvPr>
          <p:cNvSpPr>
            <a:spLocks noGrp="1"/>
          </p:cNvSpPr>
          <p:nvPr>
            <p:ph type="title"/>
          </p:nvPr>
        </p:nvSpPr>
        <p:spPr/>
        <p:txBody>
          <a:bodyPr/>
          <a:lstStyle/>
          <a:p>
            <a:pPr algn="ctr"/>
            <a:r>
              <a:rPr lang="en-GB" dirty="0"/>
              <a:t>Developing Reading</a:t>
            </a:r>
          </a:p>
        </p:txBody>
      </p:sp>
      <p:sp>
        <p:nvSpPr>
          <p:cNvPr id="3" name="Content Placeholder 2">
            <a:extLst>
              <a:ext uri="{FF2B5EF4-FFF2-40B4-BE49-F238E27FC236}">
                <a16:creationId xmlns:a16="http://schemas.microsoft.com/office/drawing/2014/main" id="{1AFB5353-E2E8-474A-9505-B741E37920C3}"/>
              </a:ext>
            </a:extLst>
          </p:cNvPr>
          <p:cNvSpPr>
            <a:spLocks noGrp="1"/>
          </p:cNvSpPr>
          <p:nvPr>
            <p:ph idx="1"/>
          </p:nvPr>
        </p:nvSpPr>
        <p:spPr>
          <a:xfrm>
            <a:off x="677334" y="1290321"/>
            <a:ext cx="8596668" cy="4751042"/>
          </a:xfrm>
        </p:spPr>
        <p:txBody>
          <a:bodyPr/>
          <a:lstStyle/>
          <a:p>
            <a:pPr marL="0" indent="0">
              <a:buNone/>
            </a:pPr>
            <a:r>
              <a:rPr lang="en-GB" dirty="0"/>
              <a:t>Once your child has learnt to read basic words, we move to developing and deepening reading skills.  This is done through development of skills such as those below.  Again, we use a range of reading experiences to achieve this and once again, reading at home is key to supporting your child’s efforts in school. </a:t>
            </a:r>
          </a:p>
          <a:p>
            <a:r>
              <a:rPr lang="en-GB" dirty="0"/>
              <a:t>Applying phonics</a:t>
            </a:r>
          </a:p>
          <a:p>
            <a:endParaRPr lang="en-GB" dirty="0"/>
          </a:p>
          <a:p>
            <a:r>
              <a:rPr lang="en-GB" dirty="0"/>
              <a:t>Developing reading fluency</a:t>
            </a:r>
          </a:p>
          <a:p>
            <a:endParaRPr lang="en-GB" dirty="0"/>
          </a:p>
          <a:p>
            <a:r>
              <a:rPr lang="en-GB" dirty="0"/>
              <a:t>Using a range of strategies when reading to aid understanding</a:t>
            </a:r>
          </a:p>
          <a:p>
            <a:endParaRPr lang="en-GB" dirty="0"/>
          </a:p>
          <a:p>
            <a:r>
              <a:rPr lang="en-GB" dirty="0"/>
              <a:t>Language, reading comprehension and enjoyment</a:t>
            </a:r>
          </a:p>
        </p:txBody>
      </p:sp>
    </p:spTree>
    <p:extLst>
      <p:ext uri="{BB962C8B-B14F-4D97-AF65-F5344CB8AC3E}">
        <p14:creationId xmlns:p14="http://schemas.microsoft.com/office/powerpoint/2010/main" val="10029925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DF4FE-B18C-4076-86D5-077B55FAAE03}"/>
              </a:ext>
            </a:extLst>
          </p:cNvPr>
          <p:cNvSpPr>
            <a:spLocks noGrp="1"/>
          </p:cNvSpPr>
          <p:nvPr>
            <p:ph type="title"/>
          </p:nvPr>
        </p:nvSpPr>
        <p:spPr/>
        <p:txBody>
          <a:bodyPr/>
          <a:lstStyle/>
          <a:p>
            <a:r>
              <a:rPr lang="en-GB" dirty="0"/>
              <a:t>Reading Fluency</a:t>
            </a:r>
          </a:p>
        </p:txBody>
      </p:sp>
      <p:sp>
        <p:nvSpPr>
          <p:cNvPr id="3" name="Content Placeholder 2">
            <a:extLst>
              <a:ext uri="{FF2B5EF4-FFF2-40B4-BE49-F238E27FC236}">
                <a16:creationId xmlns:a16="http://schemas.microsoft.com/office/drawing/2014/main" id="{DD1BED29-2116-4398-812C-26A1995FE28C}"/>
              </a:ext>
            </a:extLst>
          </p:cNvPr>
          <p:cNvSpPr>
            <a:spLocks noGrp="1"/>
          </p:cNvSpPr>
          <p:nvPr>
            <p:ph idx="1"/>
          </p:nvPr>
        </p:nvSpPr>
        <p:spPr>
          <a:xfrm>
            <a:off x="677334" y="1402673"/>
            <a:ext cx="8596668" cy="4638690"/>
          </a:xfrm>
        </p:spPr>
        <p:txBody>
          <a:bodyPr>
            <a:normAutofit lnSpcReduction="10000"/>
          </a:bodyPr>
          <a:lstStyle/>
          <a:p>
            <a:pPr marL="0" indent="0">
              <a:buNone/>
            </a:pPr>
            <a:r>
              <a:rPr lang="en-GB" dirty="0"/>
              <a:t>It is a wonderful moment when your child moves from sounding out every word to saying words on sight and ‘fluency’ begins.  In Key Stage Two, reading fluency remains a skill to develop especially as children encounter new vocabulary and genres.  Fluency is more than reading quickly; the faster and more accurately children can read and decode, the more effectively they can comprehend and develop their higher order reading skills.</a:t>
            </a:r>
          </a:p>
          <a:p>
            <a:pPr marL="0" indent="0">
              <a:buNone/>
            </a:pPr>
            <a:r>
              <a:rPr lang="en-GB" dirty="0"/>
              <a:t>You can support this by encouraging the following - </a:t>
            </a:r>
            <a:endParaRPr lang="en-GB" sz="900" dirty="0"/>
          </a:p>
          <a:p>
            <a:r>
              <a:rPr lang="en-GB" dirty="0"/>
              <a:t>Appropriate challenge –Is your child having an appropriate balance of knowing words and still meeting those which provide challenge be it decoding or meaning? </a:t>
            </a:r>
          </a:p>
          <a:p>
            <a:r>
              <a:rPr lang="en-GB" dirty="0"/>
              <a:t>Punctuation – is your child able to talk about and notice punctuation, encourage your child to use it when they read, exclamations, pauses and so on?</a:t>
            </a:r>
          </a:p>
          <a:p>
            <a:r>
              <a:rPr lang="en-GB" dirty="0"/>
              <a:t>Pace – does your child’s reading sounds like talking?</a:t>
            </a:r>
          </a:p>
          <a:p>
            <a:r>
              <a:rPr lang="en-GB" dirty="0"/>
              <a:t>Phrasing – is your child using a monotone voice or able to use expression?</a:t>
            </a:r>
          </a:p>
        </p:txBody>
      </p:sp>
    </p:spTree>
    <p:extLst>
      <p:ext uri="{BB962C8B-B14F-4D97-AF65-F5344CB8AC3E}">
        <p14:creationId xmlns:p14="http://schemas.microsoft.com/office/powerpoint/2010/main" val="3197292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04047-863C-4C45-826F-425FC04BD58E}"/>
              </a:ext>
            </a:extLst>
          </p:cNvPr>
          <p:cNvSpPr>
            <a:spLocks noGrp="1"/>
          </p:cNvSpPr>
          <p:nvPr>
            <p:ph type="title"/>
          </p:nvPr>
        </p:nvSpPr>
        <p:spPr/>
        <p:txBody>
          <a:bodyPr/>
          <a:lstStyle/>
          <a:p>
            <a:r>
              <a:rPr lang="en-GB" dirty="0"/>
              <a:t>Reading – does it make sense?</a:t>
            </a:r>
          </a:p>
        </p:txBody>
      </p:sp>
      <p:sp>
        <p:nvSpPr>
          <p:cNvPr id="3" name="Content Placeholder 2">
            <a:extLst>
              <a:ext uri="{FF2B5EF4-FFF2-40B4-BE49-F238E27FC236}">
                <a16:creationId xmlns:a16="http://schemas.microsoft.com/office/drawing/2014/main" id="{72BE93E8-AA49-4496-A19A-6E524696E25A}"/>
              </a:ext>
            </a:extLst>
          </p:cNvPr>
          <p:cNvSpPr>
            <a:spLocks noGrp="1"/>
          </p:cNvSpPr>
          <p:nvPr>
            <p:ph idx="1"/>
          </p:nvPr>
        </p:nvSpPr>
        <p:spPr>
          <a:xfrm>
            <a:off x="677334" y="1358283"/>
            <a:ext cx="8596668" cy="4683079"/>
          </a:xfrm>
        </p:spPr>
        <p:txBody>
          <a:bodyPr/>
          <a:lstStyle/>
          <a:p>
            <a:pPr marL="0" indent="0">
              <a:buNone/>
            </a:pPr>
            <a:r>
              <a:rPr lang="en-GB" dirty="0"/>
              <a:t>Now your child is older they might choose to read ‘in their head’, of course this is absolutely fine but it’s pertinent to still ask questions to ensure your child has the all important comprehension.  It’s also still a good idea to mix this with reading aloud to you as this can support skills such as pronunciation and again allow for the lovely rich conversations regarding characters, plot, choices they make, links to own life, sharing of information and so on.</a:t>
            </a:r>
          </a:p>
          <a:p>
            <a:pPr marL="0" indent="0">
              <a:buNone/>
            </a:pPr>
            <a:endParaRPr lang="en-GB" dirty="0"/>
          </a:p>
          <a:p>
            <a:pPr marL="0" indent="0">
              <a:buNone/>
            </a:pPr>
            <a:r>
              <a:rPr lang="en-GB" dirty="0"/>
              <a:t>Just as with younger ages, for some children short and sweet is best for reading.  For others, they will happily read for hours.  Remember to do what suits, and what works on a Monday might not be the same at the end of term on a Friday!  Reading should be enjoyable and not a chore to either parent or child. Pick your moment, TV off, phones away and enjoy the magic of reading transporting you both to another place!</a:t>
            </a:r>
          </a:p>
          <a:p>
            <a:endParaRPr lang="en-GB" dirty="0"/>
          </a:p>
        </p:txBody>
      </p:sp>
    </p:spTree>
    <p:extLst>
      <p:ext uri="{BB962C8B-B14F-4D97-AF65-F5344CB8AC3E}">
        <p14:creationId xmlns:p14="http://schemas.microsoft.com/office/powerpoint/2010/main" val="1837034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E1907-1490-4D1C-A43D-28B400A19249}"/>
              </a:ext>
            </a:extLst>
          </p:cNvPr>
          <p:cNvSpPr>
            <a:spLocks noGrp="1"/>
          </p:cNvSpPr>
          <p:nvPr>
            <p:ph type="title"/>
          </p:nvPr>
        </p:nvSpPr>
        <p:spPr/>
        <p:txBody>
          <a:bodyPr/>
          <a:lstStyle/>
          <a:p>
            <a:r>
              <a:rPr lang="en-GB" dirty="0"/>
              <a:t>Effective Questioning</a:t>
            </a:r>
          </a:p>
        </p:txBody>
      </p:sp>
      <p:sp>
        <p:nvSpPr>
          <p:cNvPr id="3" name="Content Placeholder 2">
            <a:extLst>
              <a:ext uri="{FF2B5EF4-FFF2-40B4-BE49-F238E27FC236}">
                <a16:creationId xmlns:a16="http://schemas.microsoft.com/office/drawing/2014/main" id="{19239EAE-CFCF-4A4B-A620-B3E61DBB2722}"/>
              </a:ext>
            </a:extLst>
          </p:cNvPr>
          <p:cNvSpPr>
            <a:spLocks noGrp="1"/>
          </p:cNvSpPr>
          <p:nvPr>
            <p:ph idx="1"/>
          </p:nvPr>
        </p:nvSpPr>
        <p:spPr>
          <a:xfrm>
            <a:off x="677334" y="1615737"/>
            <a:ext cx="8596668" cy="4425626"/>
          </a:xfrm>
        </p:spPr>
        <p:txBody>
          <a:bodyPr>
            <a:normAutofit fontScale="92500" lnSpcReduction="10000"/>
          </a:bodyPr>
          <a:lstStyle/>
          <a:p>
            <a:r>
              <a:rPr lang="en-GB" sz="2600" dirty="0"/>
              <a:t>The questions that we ask children to develop their understanding need to be effective. Children can appear to understand a text when they really do not. </a:t>
            </a:r>
          </a:p>
          <a:p>
            <a:r>
              <a:rPr lang="en-GB" sz="2600" dirty="0"/>
              <a:t>Have a go at this exercise (just a bit of fun!!)</a:t>
            </a:r>
          </a:p>
          <a:p>
            <a:pPr lvl="1"/>
            <a:r>
              <a:rPr lang="en-GB" sz="2400" dirty="0" err="1"/>
              <a:t>Corandic</a:t>
            </a:r>
            <a:r>
              <a:rPr lang="en-GB" sz="2400" dirty="0"/>
              <a:t> is an </a:t>
            </a:r>
            <a:r>
              <a:rPr lang="en-GB" sz="2400" dirty="0" err="1"/>
              <a:t>emurient</a:t>
            </a:r>
            <a:r>
              <a:rPr lang="en-GB" sz="2400" dirty="0"/>
              <a:t> </a:t>
            </a:r>
            <a:r>
              <a:rPr lang="en-GB" sz="2400" dirty="0" err="1"/>
              <a:t>grof</a:t>
            </a:r>
            <a:r>
              <a:rPr lang="en-GB" sz="2400" dirty="0"/>
              <a:t> with many </a:t>
            </a:r>
            <a:r>
              <a:rPr lang="en-GB" sz="2400" dirty="0" err="1"/>
              <a:t>fribs</a:t>
            </a:r>
            <a:r>
              <a:rPr lang="en-GB" sz="2400" dirty="0"/>
              <a:t>, it </a:t>
            </a:r>
            <a:r>
              <a:rPr lang="en-GB" sz="2400" dirty="0" err="1"/>
              <a:t>granks</a:t>
            </a:r>
            <a:r>
              <a:rPr lang="en-GB" sz="2400" dirty="0"/>
              <a:t> with </a:t>
            </a:r>
            <a:r>
              <a:rPr lang="en-GB" sz="2400" dirty="0" err="1"/>
              <a:t>corite</a:t>
            </a:r>
            <a:r>
              <a:rPr lang="en-GB" sz="2400" dirty="0"/>
              <a:t>, an </a:t>
            </a:r>
            <a:r>
              <a:rPr lang="en-GB" sz="2400" dirty="0" err="1"/>
              <a:t>olg</a:t>
            </a:r>
            <a:r>
              <a:rPr lang="en-GB" sz="2400" dirty="0"/>
              <a:t> which </a:t>
            </a:r>
            <a:r>
              <a:rPr lang="en-GB" sz="2400" dirty="0" err="1"/>
              <a:t>cargs</a:t>
            </a:r>
            <a:r>
              <a:rPr lang="en-GB" sz="2400" dirty="0"/>
              <a:t> like a lance. </a:t>
            </a:r>
            <a:r>
              <a:rPr lang="en-GB" sz="2400" dirty="0" err="1"/>
              <a:t>Corite</a:t>
            </a:r>
            <a:r>
              <a:rPr lang="en-GB" sz="2400" dirty="0"/>
              <a:t> </a:t>
            </a:r>
            <a:r>
              <a:rPr lang="en-GB" sz="2400" dirty="0" err="1"/>
              <a:t>grinkles</a:t>
            </a:r>
            <a:r>
              <a:rPr lang="en-GB" sz="2400" dirty="0"/>
              <a:t> several other </a:t>
            </a:r>
            <a:r>
              <a:rPr lang="en-GB" sz="2400" dirty="0" err="1"/>
              <a:t>tarances</a:t>
            </a:r>
            <a:r>
              <a:rPr lang="en-GB" sz="2400" dirty="0"/>
              <a:t>, which </a:t>
            </a:r>
            <a:r>
              <a:rPr lang="en-GB" sz="2400" dirty="0" err="1"/>
              <a:t>garkers</a:t>
            </a:r>
            <a:r>
              <a:rPr lang="en-GB" sz="2400" dirty="0"/>
              <a:t> </a:t>
            </a:r>
            <a:r>
              <a:rPr lang="en-GB" sz="2400" dirty="0" err="1"/>
              <a:t>excarp</a:t>
            </a:r>
            <a:r>
              <a:rPr lang="en-GB" sz="2400" dirty="0"/>
              <a:t> by </a:t>
            </a:r>
            <a:r>
              <a:rPr lang="en-GB" sz="2400" dirty="0" err="1"/>
              <a:t>glarcking</a:t>
            </a:r>
            <a:r>
              <a:rPr lang="en-GB" sz="2400" dirty="0"/>
              <a:t> the </a:t>
            </a:r>
            <a:r>
              <a:rPr lang="en-GB" sz="2400" dirty="0" err="1"/>
              <a:t>corite</a:t>
            </a:r>
            <a:r>
              <a:rPr lang="en-GB" sz="2400" dirty="0"/>
              <a:t> and </a:t>
            </a:r>
            <a:r>
              <a:rPr lang="en-GB" sz="2400" dirty="0" err="1"/>
              <a:t>starping</a:t>
            </a:r>
            <a:r>
              <a:rPr lang="en-GB" sz="2400" dirty="0"/>
              <a:t> it in </a:t>
            </a:r>
            <a:r>
              <a:rPr lang="en-GB" sz="2400" dirty="0" err="1"/>
              <a:t>tranker-clarped</a:t>
            </a:r>
            <a:r>
              <a:rPr lang="en-GB" sz="2400" dirty="0"/>
              <a:t> </a:t>
            </a:r>
            <a:r>
              <a:rPr lang="en-GB" sz="2400" dirty="0" err="1"/>
              <a:t>strobs</a:t>
            </a:r>
            <a:r>
              <a:rPr lang="en-GB" sz="2400" dirty="0"/>
              <a:t>.</a:t>
            </a:r>
          </a:p>
          <a:p>
            <a:endParaRPr lang="en-GB" dirty="0"/>
          </a:p>
          <a:p>
            <a:r>
              <a:rPr lang="en-GB" dirty="0"/>
              <a:t>1. What is </a:t>
            </a:r>
            <a:r>
              <a:rPr lang="en-GB" dirty="0" err="1"/>
              <a:t>corandic</a:t>
            </a:r>
            <a:r>
              <a:rPr lang="en-GB" dirty="0"/>
              <a:t>?</a:t>
            </a:r>
          </a:p>
          <a:p>
            <a:r>
              <a:rPr lang="en-GB" dirty="0"/>
              <a:t>2. What does </a:t>
            </a:r>
            <a:r>
              <a:rPr lang="en-GB" dirty="0" err="1"/>
              <a:t>corandic</a:t>
            </a:r>
            <a:r>
              <a:rPr lang="en-GB" dirty="0"/>
              <a:t> </a:t>
            </a:r>
            <a:r>
              <a:rPr lang="en-GB" dirty="0" err="1"/>
              <a:t>grank</a:t>
            </a:r>
            <a:r>
              <a:rPr lang="en-GB" dirty="0"/>
              <a:t> with?</a:t>
            </a:r>
          </a:p>
          <a:p>
            <a:r>
              <a:rPr lang="en-GB" dirty="0"/>
              <a:t>3. How do </a:t>
            </a:r>
            <a:r>
              <a:rPr lang="en-GB" dirty="0" err="1"/>
              <a:t>garkers</a:t>
            </a:r>
            <a:r>
              <a:rPr lang="en-GB" dirty="0"/>
              <a:t> </a:t>
            </a:r>
            <a:r>
              <a:rPr lang="en-GB" dirty="0" err="1"/>
              <a:t>excarp</a:t>
            </a:r>
            <a:r>
              <a:rPr lang="en-GB" dirty="0"/>
              <a:t> the </a:t>
            </a:r>
            <a:r>
              <a:rPr lang="en-GB" dirty="0" err="1"/>
              <a:t>tarances</a:t>
            </a:r>
            <a:r>
              <a:rPr lang="en-GB" dirty="0"/>
              <a:t> from the </a:t>
            </a:r>
            <a:r>
              <a:rPr lang="en-GB" dirty="0" err="1"/>
              <a:t>corandic</a:t>
            </a:r>
            <a:r>
              <a:rPr lang="en-GB" dirty="0"/>
              <a:t>?</a:t>
            </a:r>
          </a:p>
        </p:txBody>
      </p:sp>
    </p:spTree>
    <p:extLst>
      <p:ext uri="{BB962C8B-B14F-4D97-AF65-F5344CB8AC3E}">
        <p14:creationId xmlns:p14="http://schemas.microsoft.com/office/powerpoint/2010/main" val="4167072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ECB821-3F38-4F53-8F7A-BD160DA56FF3}"/>
              </a:ext>
            </a:extLst>
          </p:cNvPr>
          <p:cNvSpPr txBox="1"/>
          <p:nvPr/>
        </p:nvSpPr>
        <p:spPr>
          <a:xfrm>
            <a:off x="870012" y="745724"/>
            <a:ext cx="8637972" cy="5262979"/>
          </a:xfrm>
          <a:prstGeom prst="rect">
            <a:avLst/>
          </a:prstGeom>
          <a:noFill/>
        </p:spPr>
        <p:txBody>
          <a:bodyPr wrap="square" rtlCol="0">
            <a:spAutoFit/>
          </a:bodyPr>
          <a:lstStyle/>
          <a:p>
            <a:pPr lvl="1"/>
            <a:r>
              <a:rPr lang="en-GB" sz="2400" dirty="0" err="1"/>
              <a:t>Corandic</a:t>
            </a:r>
            <a:r>
              <a:rPr lang="en-GB" sz="2400" dirty="0"/>
              <a:t> is an </a:t>
            </a:r>
            <a:r>
              <a:rPr lang="en-GB" sz="2400" dirty="0" err="1"/>
              <a:t>emurient</a:t>
            </a:r>
            <a:r>
              <a:rPr lang="en-GB" sz="2400" dirty="0"/>
              <a:t> </a:t>
            </a:r>
            <a:r>
              <a:rPr lang="en-GB" sz="2400" dirty="0" err="1"/>
              <a:t>grof</a:t>
            </a:r>
            <a:r>
              <a:rPr lang="en-GB" sz="2400" dirty="0"/>
              <a:t> with many </a:t>
            </a:r>
            <a:r>
              <a:rPr lang="en-GB" sz="2400" dirty="0" err="1"/>
              <a:t>fribs</a:t>
            </a:r>
            <a:r>
              <a:rPr lang="en-GB" sz="2400" dirty="0"/>
              <a:t>, it </a:t>
            </a:r>
            <a:r>
              <a:rPr lang="en-GB" sz="2400" dirty="0" err="1"/>
              <a:t>granks</a:t>
            </a:r>
            <a:r>
              <a:rPr lang="en-GB" sz="2400" dirty="0"/>
              <a:t> with </a:t>
            </a:r>
            <a:r>
              <a:rPr lang="en-GB" sz="2400" dirty="0" err="1"/>
              <a:t>corite</a:t>
            </a:r>
            <a:r>
              <a:rPr lang="en-GB" sz="2400" dirty="0"/>
              <a:t>, an </a:t>
            </a:r>
            <a:r>
              <a:rPr lang="en-GB" sz="2400" dirty="0" err="1"/>
              <a:t>olg</a:t>
            </a:r>
            <a:r>
              <a:rPr lang="en-GB" sz="2400" dirty="0"/>
              <a:t> which </a:t>
            </a:r>
            <a:r>
              <a:rPr lang="en-GB" sz="2400" dirty="0" err="1"/>
              <a:t>cargs</a:t>
            </a:r>
            <a:r>
              <a:rPr lang="en-GB" sz="2400" dirty="0"/>
              <a:t> like a lance. </a:t>
            </a:r>
            <a:r>
              <a:rPr lang="en-GB" sz="2400" dirty="0" err="1"/>
              <a:t>Corite</a:t>
            </a:r>
            <a:r>
              <a:rPr lang="en-GB" sz="2400" dirty="0"/>
              <a:t> </a:t>
            </a:r>
            <a:r>
              <a:rPr lang="en-GB" sz="2400" dirty="0" err="1"/>
              <a:t>grinkles</a:t>
            </a:r>
            <a:r>
              <a:rPr lang="en-GB" sz="2400" dirty="0"/>
              <a:t> several other </a:t>
            </a:r>
            <a:r>
              <a:rPr lang="en-GB" sz="2400" dirty="0" err="1"/>
              <a:t>tarances</a:t>
            </a:r>
            <a:r>
              <a:rPr lang="en-GB" sz="2400" dirty="0"/>
              <a:t>, which </a:t>
            </a:r>
            <a:r>
              <a:rPr lang="en-GB" sz="2400" dirty="0" err="1"/>
              <a:t>garkers</a:t>
            </a:r>
            <a:r>
              <a:rPr lang="en-GB" sz="2400" dirty="0"/>
              <a:t> </a:t>
            </a:r>
            <a:r>
              <a:rPr lang="en-GB" sz="2400" dirty="0" err="1"/>
              <a:t>excarp</a:t>
            </a:r>
            <a:r>
              <a:rPr lang="en-GB" sz="2400" dirty="0"/>
              <a:t> by </a:t>
            </a:r>
            <a:r>
              <a:rPr lang="en-GB" sz="2400" dirty="0" err="1"/>
              <a:t>glarcking</a:t>
            </a:r>
            <a:r>
              <a:rPr lang="en-GB" sz="2400" dirty="0"/>
              <a:t> the </a:t>
            </a:r>
            <a:r>
              <a:rPr lang="en-GB" sz="2400" dirty="0" err="1"/>
              <a:t>corite</a:t>
            </a:r>
            <a:r>
              <a:rPr lang="en-GB" sz="2400" dirty="0"/>
              <a:t> and </a:t>
            </a:r>
            <a:r>
              <a:rPr lang="en-GB" sz="2400" dirty="0" err="1"/>
              <a:t>starping</a:t>
            </a:r>
            <a:r>
              <a:rPr lang="en-GB" sz="2400" dirty="0"/>
              <a:t> it in </a:t>
            </a:r>
            <a:r>
              <a:rPr lang="en-GB" sz="2400" dirty="0" err="1"/>
              <a:t>tranker-clarped</a:t>
            </a:r>
            <a:r>
              <a:rPr lang="en-GB" sz="2400" dirty="0"/>
              <a:t> </a:t>
            </a:r>
            <a:r>
              <a:rPr lang="en-GB" sz="2400" dirty="0" err="1"/>
              <a:t>strobs</a:t>
            </a:r>
            <a:r>
              <a:rPr lang="en-GB" sz="2400" dirty="0"/>
              <a:t>.</a:t>
            </a:r>
          </a:p>
          <a:p>
            <a:endParaRPr lang="en-GB" dirty="0"/>
          </a:p>
          <a:p>
            <a:r>
              <a:rPr lang="en-GB" dirty="0"/>
              <a:t>1. What is </a:t>
            </a:r>
            <a:r>
              <a:rPr lang="en-GB" dirty="0" err="1"/>
              <a:t>corandic</a:t>
            </a:r>
            <a:r>
              <a:rPr lang="en-GB" dirty="0"/>
              <a:t>?</a:t>
            </a:r>
          </a:p>
          <a:p>
            <a:r>
              <a:rPr lang="en-GB" dirty="0"/>
              <a:t>2. What does </a:t>
            </a:r>
            <a:r>
              <a:rPr lang="en-GB" dirty="0" err="1"/>
              <a:t>corandic</a:t>
            </a:r>
            <a:r>
              <a:rPr lang="en-GB" dirty="0"/>
              <a:t> </a:t>
            </a:r>
            <a:r>
              <a:rPr lang="en-GB" dirty="0" err="1"/>
              <a:t>grank</a:t>
            </a:r>
            <a:r>
              <a:rPr lang="en-GB" dirty="0"/>
              <a:t> with?</a:t>
            </a:r>
          </a:p>
          <a:p>
            <a:r>
              <a:rPr lang="en-GB" dirty="0"/>
              <a:t>3. How do </a:t>
            </a:r>
            <a:r>
              <a:rPr lang="en-GB" dirty="0" err="1"/>
              <a:t>garkers</a:t>
            </a:r>
            <a:r>
              <a:rPr lang="en-GB" dirty="0"/>
              <a:t> </a:t>
            </a:r>
            <a:r>
              <a:rPr lang="en-GB" dirty="0" err="1"/>
              <a:t>excarp</a:t>
            </a:r>
            <a:r>
              <a:rPr lang="en-GB" dirty="0"/>
              <a:t> the </a:t>
            </a:r>
            <a:r>
              <a:rPr lang="en-GB" dirty="0" err="1"/>
              <a:t>tarances</a:t>
            </a:r>
            <a:r>
              <a:rPr lang="en-GB" dirty="0"/>
              <a:t> from the </a:t>
            </a:r>
            <a:r>
              <a:rPr lang="en-GB" dirty="0" err="1"/>
              <a:t>corandic</a:t>
            </a:r>
            <a:r>
              <a:rPr lang="en-GB" dirty="0"/>
              <a:t>?</a:t>
            </a:r>
          </a:p>
          <a:p>
            <a:endParaRPr lang="en-GB" dirty="0"/>
          </a:p>
          <a:p>
            <a:pPr marL="342900" indent="-342900">
              <a:buAutoNum type="arabicPeriod"/>
            </a:pPr>
            <a:r>
              <a:rPr lang="en-GB" dirty="0"/>
              <a:t>A </a:t>
            </a:r>
            <a:r>
              <a:rPr lang="en-GB" dirty="0" err="1"/>
              <a:t>corandic</a:t>
            </a:r>
            <a:r>
              <a:rPr lang="en-GB" dirty="0"/>
              <a:t> is an </a:t>
            </a:r>
            <a:r>
              <a:rPr lang="en-GB" dirty="0" err="1"/>
              <a:t>emurient</a:t>
            </a:r>
            <a:r>
              <a:rPr lang="en-GB" dirty="0"/>
              <a:t> </a:t>
            </a:r>
            <a:r>
              <a:rPr lang="en-GB" dirty="0" err="1"/>
              <a:t>grof</a:t>
            </a:r>
            <a:r>
              <a:rPr lang="en-GB" dirty="0"/>
              <a:t> with many </a:t>
            </a:r>
            <a:r>
              <a:rPr lang="en-GB" dirty="0" err="1"/>
              <a:t>fribs</a:t>
            </a:r>
            <a:r>
              <a:rPr lang="en-GB" dirty="0"/>
              <a:t>.</a:t>
            </a:r>
          </a:p>
          <a:p>
            <a:pPr marL="342900" indent="-342900">
              <a:buAutoNum type="arabicPeriod"/>
            </a:pPr>
            <a:r>
              <a:rPr lang="en-GB" dirty="0"/>
              <a:t>A </a:t>
            </a:r>
            <a:r>
              <a:rPr lang="en-GB" dirty="0" err="1"/>
              <a:t>corodic</a:t>
            </a:r>
            <a:r>
              <a:rPr lang="en-GB" dirty="0"/>
              <a:t> </a:t>
            </a:r>
            <a:r>
              <a:rPr lang="en-GB" dirty="0" err="1"/>
              <a:t>granks</a:t>
            </a:r>
            <a:r>
              <a:rPr lang="en-GB" dirty="0"/>
              <a:t> with </a:t>
            </a:r>
            <a:r>
              <a:rPr lang="en-GB" dirty="0" err="1"/>
              <a:t>corite</a:t>
            </a:r>
            <a:r>
              <a:rPr lang="en-GB" dirty="0"/>
              <a:t>. </a:t>
            </a:r>
          </a:p>
          <a:p>
            <a:pPr marL="342900" indent="-342900">
              <a:buAutoNum type="arabicPeriod"/>
            </a:pPr>
            <a:r>
              <a:rPr lang="en-GB" dirty="0" err="1"/>
              <a:t>Garkers</a:t>
            </a:r>
            <a:r>
              <a:rPr lang="en-GB" dirty="0"/>
              <a:t> </a:t>
            </a:r>
            <a:r>
              <a:rPr lang="en-GB" dirty="0" err="1"/>
              <a:t>excarp</a:t>
            </a:r>
            <a:r>
              <a:rPr lang="en-GB" dirty="0"/>
              <a:t> the </a:t>
            </a:r>
            <a:r>
              <a:rPr lang="en-GB" dirty="0" err="1"/>
              <a:t>tarances</a:t>
            </a:r>
            <a:r>
              <a:rPr lang="en-GB" dirty="0"/>
              <a:t> from the </a:t>
            </a:r>
            <a:r>
              <a:rPr lang="en-GB" dirty="0" err="1"/>
              <a:t>coradic</a:t>
            </a:r>
            <a:r>
              <a:rPr lang="en-GB" dirty="0"/>
              <a:t> by </a:t>
            </a:r>
            <a:r>
              <a:rPr lang="en-GB" dirty="0" err="1"/>
              <a:t>glarking</a:t>
            </a:r>
            <a:r>
              <a:rPr lang="en-GB" dirty="0"/>
              <a:t> the </a:t>
            </a:r>
            <a:r>
              <a:rPr lang="en-GB" dirty="0" err="1"/>
              <a:t>corite</a:t>
            </a:r>
            <a:r>
              <a:rPr lang="en-GB" dirty="0"/>
              <a:t> and </a:t>
            </a:r>
            <a:r>
              <a:rPr lang="en-GB" dirty="0" err="1"/>
              <a:t>starping</a:t>
            </a:r>
            <a:r>
              <a:rPr lang="en-GB" dirty="0"/>
              <a:t> it in </a:t>
            </a:r>
            <a:r>
              <a:rPr lang="en-GB" dirty="0" err="1"/>
              <a:t>tranker-clarper</a:t>
            </a:r>
            <a:r>
              <a:rPr lang="en-GB" dirty="0"/>
              <a:t> </a:t>
            </a:r>
            <a:r>
              <a:rPr lang="en-GB" dirty="0" err="1"/>
              <a:t>strobs</a:t>
            </a:r>
            <a:r>
              <a:rPr lang="en-GB" dirty="0"/>
              <a:t>. </a:t>
            </a:r>
          </a:p>
          <a:p>
            <a:pPr marL="342900" indent="-342900">
              <a:buAutoNum type="arabicPeriod"/>
            </a:pPr>
            <a:endParaRPr lang="en-GB" dirty="0"/>
          </a:p>
          <a:p>
            <a:r>
              <a:rPr lang="en-GB" dirty="0"/>
              <a:t>You can answer the questions, but did you really understand the text?</a:t>
            </a:r>
          </a:p>
          <a:p>
            <a:endParaRPr lang="en-GB" dirty="0"/>
          </a:p>
        </p:txBody>
      </p:sp>
    </p:spTree>
    <p:extLst>
      <p:ext uri="{BB962C8B-B14F-4D97-AF65-F5344CB8AC3E}">
        <p14:creationId xmlns:p14="http://schemas.microsoft.com/office/powerpoint/2010/main" val="768585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99F2E-7D5A-4CD1-8A2A-6639BEEDD646}"/>
              </a:ext>
            </a:extLst>
          </p:cNvPr>
          <p:cNvSpPr>
            <a:spLocks noGrp="1"/>
          </p:cNvSpPr>
          <p:nvPr>
            <p:ph type="title"/>
          </p:nvPr>
        </p:nvSpPr>
        <p:spPr>
          <a:xfrm>
            <a:off x="1250873" y="1365250"/>
            <a:ext cx="9459990" cy="1325563"/>
          </a:xfrm>
        </p:spPr>
        <p:txBody>
          <a:bodyPr>
            <a:normAutofit/>
          </a:bodyPr>
          <a:lstStyle/>
          <a:p>
            <a:r>
              <a:rPr lang="en-GB" dirty="0"/>
              <a:t>Questions</a:t>
            </a:r>
          </a:p>
        </p:txBody>
      </p:sp>
      <p:pic>
        <p:nvPicPr>
          <p:cNvPr id="6" name="Picture 5">
            <a:extLst>
              <a:ext uri="{FF2B5EF4-FFF2-40B4-BE49-F238E27FC236}">
                <a16:creationId xmlns:a16="http://schemas.microsoft.com/office/drawing/2014/main" id="{BABD2F07-A0BD-46FC-B656-375699C536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302640">
            <a:off x="8376153" y="462579"/>
            <a:ext cx="3167296" cy="4606975"/>
          </a:xfrm>
          <a:prstGeom prst="rect">
            <a:avLst/>
          </a:prstGeom>
        </p:spPr>
      </p:pic>
      <p:sp>
        <p:nvSpPr>
          <p:cNvPr id="3" name="TextBox 2">
            <a:extLst>
              <a:ext uri="{FF2B5EF4-FFF2-40B4-BE49-F238E27FC236}">
                <a16:creationId xmlns:a16="http://schemas.microsoft.com/office/drawing/2014/main" id="{66A94BF4-B515-4312-AE0C-4403818A329D}"/>
              </a:ext>
            </a:extLst>
          </p:cNvPr>
          <p:cNvSpPr txBox="1"/>
          <p:nvPr/>
        </p:nvSpPr>
        <p:spPr>
          <a:xfrm>
            <a:off x="1250873" y="2183907"/>
            <a:ext cx="6365289" cy="2031325"/>
          </a:xfrm>
          <a:prstGeom prst="rect">
            <a:avLst/>
          </a:prstGeom>
          <a:noFill/>
        </p:spPr>
        <p:txBody>
          <a:bodyPr wrap="square" rtlCol="0">
            <a:spAutoFit/>
          </a:bodyPr>
          <a:lstStyle/>
          <a:p>
            <a:r>
              <a:rPr lang="en-GB" dirty="0"/>
              <a:t>In school we often use the anacronym VIPERS to prompt effective questioning.  This is well regarded in schools across the country.  You may already be familiar with this.  </a:t>
            </a:r>
          </a:p>
          <a:p>
            <a:r>
              <a:rPr lang="en-GB" dirty="0"/>
              <a:t>By using VIPERS, staff can ensure a range of reading skills are targeted. </a:t>
            </a:r>
          </a:p>
          <a:p>
            <a:endParaRPr lang="en-GB" dirty="0"/>
          </a:p>
          <a:p>
            <a:r>
              <a:rPr lang="en-GB" dirty="0"/>
              <a:t>Example VIPERS questions you could try are next.</a:t>
            </a:r>
          </a:p>
        </p:txBody>
      </p:sp>
    </p:spTree>
    <p:extLst>
      <p:ext uri="{BB962C8B-B14F-4D97-AF65-F5344CB8AC3E}">
        <p14:creationId xmlns:p14="http://schemas.microsoft.com/office/powerpoint/2010/main" val="2126293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54803-7660-4DCF-B0D4-C3DDEC962529}"/>
              </a:ext>
            </a:extLst>
          </p:cNvPr>
          <p:cNvSpPr>
            <a:spLocks noGrp="1"/>
          </p:cNvSpPr>
          <p:nvPr>
            <p:ph type="title"/>
          </p:nvPr>
        </p:nvSpPr>
        <p:spPr/>
        <p:txBody>
          <a:bodyPr/>
          <a:lstStyle/>
          <a:p>
            <a:r>
              <a:rPr lang="en-GB" dirty="0"/>
              <a:t>Effective questioning - VIPERS</a:t>
            </a:r>
          </a:p>
        </p:txBody>
      </p:sp>
      <p:pic>
        <p:nvPicPr>
          <p:cNvPr id="4" name="Content Placeholder 3">
            <a:extLst>
              <a:ext uri="{FF2B5EF4-FFF2-40B4-BE49-F238E27FC236}">
                <a16:creationId xmlns:a16="http://schemas.microsoft.com/office/drawing/2014/main" id="{0EE541B9-C6F7-4757-9BCD-856B70EC4DC1}"/>
              </a:ext>
            </a:extLst>
          </p:cNvPr>
          <p:cNvPicPr>
            <a:picLocks noGrp="1" noChangeAspect="1"/>
          </p:cNvPicPr>
          <p:nvPr>
            <p:ph idx="1"/>
          </p:nvPr>
        </p:nvPicPr>
        <p:blipFill>
          <a:blip r:embed="rId2"/>
          <a:stretch>
            <a:fillRect/>
          </a:stretch>
        </p:blipFill>
        <p:spPr>
          <a:xfrm>
            <a:off x="2554181" y="1636806"/>
            <a:ext cx="3349469" cy="4823528"/>
          </a:xfrm>
          <a:prstGeom prst="rect">
            <a:avLst/>
          </a:prstGeom>
        </p:spPr>
      </p:pic>
    </p:spTree>
    <p:extLst>
      <p:ext uri="{BB962C8B-B14F-4D97-AF65-F5344CB8AC3E}">
        <p14:creationId xmlns:p14="http://schemas.microsoft.com/office/powerpoint/2010/main" val="11772595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6422808-0179-4166-B5AC-1856E606B4D6}"/>
              </a:ext>
            </a:extLst>
          </p:cNvPr>
          <p:cNvPicPr>
            <a:picLocks noChangeAspect="1"/>
          </p:cNvPicPr>
          <p:nvPr/>
        </p:nvPicPr>
        <p:blipFill>
          <a:blip r:embed="rId2"/>
          <a:stretch>
            <a:fillRect/>
          </a:stretch>
        </p:blipFill>
        <p:spPr>
          <a:xfrm>
            <a:off x="2125600" y="280987"/>
            <a:ext cx="4371975" cy="6296025"/>
          </a:xfrm>
          <a:prstGeom prst="rect">
            <a:avLst/>
          </a:prstGeom>
        </p:spPr>
      </p:pic>
    </p:spTree>
    <p:extLst>
      <p:ext uri="{BB962C8B-B14F-4D97-AF65-F5344CB8AC3E}">
        <p14:creationId xmlns:p14="http://schemas.microsoft.com/office/powerpoint/2010/main" val="13942751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21A27E2-AFBC-42AD-9CB5-64F380C10A9F}"/>
              </a:ext>
            </a:extLst>
          </p:cNvPr>
          <p:cNvPicPr>
            <a:picLocks noChangeAspect="1"/>
          </p:cNvPicPr>
          <p:nvPr/>
        </p:nvPicPr>
        <p:blipFill>
          <a:blip r:embed="rId2"/>
          <a:stretch>
            <a:fillRect/>
          </a:stretch>
        </p:blipFill>
        <p:spPr>
          <a:xfrm>
            <a:off x="1937089" y="352008"/>
            <a:ext cx="4371975" cy="6296025"/>
          </a:xfrm>
          <a:prstGeom prst="rect">
            <a:avLst/>
          </a:prstGeom>
        </p:spPr>
      </p:pic>
    </p:spTree>
    <p:extLst>
      <p:ext uri="{BB962C8B-B14F-4D97-AF65-F5344CB8AC3E}">
        <p14:creationId xmlns:p14="http://schemas.microsoft.com/office/powerpoint/2010/main" val="3125881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15C43D7-3A5F-449D-B2E7-9516394F1FC5}"/>
              </a:ext>
            </a:extLst>
          </p:cNvPr>
          <p:cNvPicPr>
            <a:picLocks noChangeAspect="1"/>
          </p:cNvPicPr>
          <p:nvPr/>
        </p:nvPicPr>
        <p:blipFill>
          <a:blip r:embed="rId2"/>
          <a:stretch>
            <a:fillRect/>
          </a:stretch>
        </p:blipFill>
        <p:spPr>
          <a:xfrm>
            <a:off x="1965802" y="280987"/>
            <a:ext cx="4371975" cy="6296025"/>
          </a:xfrm>
          <a:prstGeom prst="rect">
            <a:avLst/>
          </a:prstGeom>
        </p:spPr>
      </p:pic>
    </p:spTree>
    <p:extLst>
      <p:ext uri="{BB962C8B-B14F-4D97-AF65-F5344CB8AC3E}">
        <p14:creationId xmlns:p14="http://schemas.microsoft.com/office/powerpoint/2010/main" val="29968697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2A41E6-6F94-4FA5-8992-9BB099E0AB22}"/>
              </a:ext>
            </a:extLst>
          </p:cNvPr>
          <p:cNvPicPr>
            <a:picLocks noChangeAspect="1"/>
          </p:cNvPicPr>
          <p:nvPr/>
        </p:nvPicPr>
        <p:blipFill>
          <a:blip r:embed="rId2"/>
          <a:stretch>
            <a:fillRect/>
          </a:stretch>
        </p:blipFill>
        <p:spPr>
          <a:xfrm>
            <a:off x="2374175" y="280987"/>
            <a:ext cx="4371975" cy="6296025"/>
          </a:xfrm>
          <a:prstGeom prst="rect">
            <a:avLst/>
          </a:prstGeom>
        </p:spPr>
      </p:pic>
    </p:spTree>
    <p:extLst>
      <p:ext uri="{BB962C8B-B14F-4D97-AF65-F5344CB8AC3E}">
        <p14:creationId xmlns:p14="http://schemas.microsoft.com/office/powerpoint/2010/main" val="4052193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D968E98-216A-4D77-8B28-E079A903BB4F}"/>
              </a:ext>
            </a:extLst>
          </p:cNvPr>
          <p:cNvPicPr>
            <a:picLocks noChangeAspect="1"/>
          </p:cNvPicPr>
          <p:nvPr/>
        </p:nvPicPr>
        <p:blipFill>
          <a:blip r:embed="rId2"/>
          <a:stretch>
            <a:fillRect/>
          </a:stretch>
        </p:blipFill>
        <p:spPr>
          <a:xfrm>
            <a:off x="1477531" y="280987"/>
            <a:ext cx="4371975" cy="6296025"/>
          </a:xfrm>
          <a:prstGeom prst="rect">
            <a:avLst/>
          </a:prstGeom>
        </p:spPr>
      </p:pic>
    </p:spTree>
    <p:extLst>
      <p:ext uri="{BB962C8B-B14F-4D97-AF65-F5344CB8AC3E}">
        <p14:creationId xmlns:p14="http://schemas.microsoft.com/office/powerpoint/2010/main" val="243852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94A4A8A-3B8D-4A8B-8B4C-7A356D83DE83}"/>
              </a:ext>
            </a:extLst>
          </p:cNvPr>
          <p:cNvPicPr>
            <a:picLocks noChangeAspect="1"/>
          </p:cNvPicPr>
          <p:nvPr/>
        </p:nvPicPr>
        <p:blipFill>
          <a:blip r:embed="rId2"/>
          <a:stretch>
            <a:fillRect/>
          </a:stretch>
        </p:blipFill>
        <p:spPr>
          <a:xfrm>
            <a:off x="2027946" y="280987"/>
            <a:ext cx="4371975" cy="6296025"/>
          </a:xfrm>
          <a:prstGeom prst="rect">
            <a:avLst/>
          </a:prstGeom>
        </p:spPr>
      </p:pic>
    </p:spTree>
    <p:extLst>
      <p:ext uri="{BB962C8B-B14F-4D97-AF65-F5344CB8AC3E}">
        <p14:creationId xmlns:p14="http://schemas.microsoft.com/office/powerpoint/2010/main" val="16225860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7C9310-5374-4F32-B4FA-D3566E43ECD7}"/>
              </a:ext>
            </a:extLst>
          </p:cNvPr>
          <p:cNvPicPr>
            <a:picLocks noChangeAspect="1"/>
          </p:cNvPicPr>
          <p:nvPr/>
        </p:nvPicPr>
        <p:blipFill>
          <a:blip r:embed="rId2"/>
          <a:stretch>
            <a:fillRect/>
          </a:stretch>
        </p:blipFill>
        <p:spPr>
          <a:xfrm>
            <a:off x="315729" y="114012"/>
            <a:ext cx="11560542" cy="6629975"/>
          </a:xfrm>
          <a:prstGeom prst="rect">
            <a:avLst/>
          </a:prstGeom>
        </p:spPr>
      </p:pic>
    </p:spTree>
    <p:extLst>
      <p:ext uri="{BB962C8B-B14F-4D97-AF65-F5344CB8AC3E}">
        <p14:creationId xmlns:p14="http://schemas.microsoft.com/office/powerpoint/2010/main" val="6618703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28461CE-3F2A-4E94-A6D7-61BE29B862C1}"/>
              </a:ext>
            </a:extLst>
          </p:cNvPr>
          <p:cNvSpPr>
            <a:spLocks noGrp="1"/>
          </p:cNvSpPr>
          <p:nvPr>
            <p:ph type="title"/>
          </p:nvPr>
        </p:nvSpPr>
        <p:spPr/>
        <p:txBody>
          <a:bodyPr/>
          <a:lstStyle/>
          <a:p>
            <a:r>
              <a:rPr lang="en-GB" dirty="0"/>
              <a:t>Changing Books</a:t>
            </a:r>
          </a:p>
        </p:txBody>
      </p:sp>
      <p:sp>
        <p:nvSpPr>
          <p:cNvPr id="4" name="Content Placeholder 3">
            <a:extLst>
              <a:ext uri="{FF2B5EF4-FFF2-40B4-BE49-F238E27FC236}">
                <a16:creationId xmlns:a16="http://schemas.microsoft.com/office/drawing/2014/main" id="{609F6D2F-5628-46EE-B7E8-27C347B2E3E7}"/>
              </a:ext>
            </a:extLst>
          </p:cNvPr>
          <p:cNvSpPr>
            <a:spLocks noGrp="1"/>
          </p:cNvSpPr>
          <p:nvPr>
            <p:ph idx="1"/>
          </p:nvPr>
        </p:nvSpPr>
        <p:spPr>
          <a:xfrm>
            <a:off x="748355" y="1488613"/>
            <a:ext cx="8596668" cy="3880773"/>
          </a:xfrm>
        </p:spPr>
        <p:txBody>
          <a:bodyPr>
            <a:normAutofit/>
          </a:bodyPr>
          <a:lstStyle/>
          <a:p>
            <a:r>
              <a:rPr lang="en-GB" sz="2200" dirty="0"/>
              <a:t>Books are changed regularly in each of the Key Stage Two classes. </a:t>
            </a:r>
          </a:p>
          <a:p>
            <a:r>
              <a:rPr lang="en-GB" sz="2200" dirty="0"/>
              <a:t>Each class has a library day when books can be changed. </a:t>
            </a:r>
          </a:p>
          <a:p>
            <a:r>
              <a:rPr lang="en-GB" sz="2200" dirty="0"/>
              <a:t>Children can also choose to read books from home if they wish to. </a:t>
            </a:r>
          </a:p>
          <a:p>
            <a:endParaRPr lang="en-GB" sz="2200" dirty="0"/>
          </a:p>
          <a:p>
            <a:endParaRPr lang="en-GB" sz="2200" dirty="0"/>
          </a:p>
          <a:p>
            <a:endParaRPr lang="en-GB" sz="2200" dirty="0"/>
          </a:p>
          <a:p>
            <a:endParaRPr lang="en-GB" sz="2000" dirty="0"/>
          </a:p>
          <a:p>
            <a:pPr marL="457200" lvl="1" indent="0">
              <a:buNone/>
            </a:pPr>
            <a:endParaRPr lang="en-GB" sz="2000" dirty="0"/>
          </a:p>
          <a:p>
            <a:pPr marL="0" indent="0">
              <a:buNone/>
            </a:pPr>
            <a:endParaRPr lang="en-GB" sz="2200" dirty="0"/>
          </a:p>
          <a:p>
            <a:endParaRPr lang="en-GB" sz="2200" dirty="0"/>
          </a:p>
          <a:p>
            <a:endParaRPr lang="en-GB" sz="2200" dirty="0"/>
          </a:p>
        </p:txBody>
      </p:sp>
    </p:spTree>
    <p:extLst>
      <p:ext uri="{BB962C8B-B14F-4D97-AF65-F5344CB8AC3E}">
        <p14:creationId xmlns:p14="http://schemas.microsoft.com/office/powerpoint/2010/main" val="18087532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C6C63-D28C-42C0-B7FA-F17A2D0080DF}"/>
              </a:ext>
            </a:extLst>
          </p:cNvPr>
          <p:cNvSpPr>
            <a:spLocks noGrp="1"/>
          </p:cNvSpPr>
          <p:nvPr>
            <p:ph type="title"/>
          </p:nvPr>
        </p:nvSpPr>
        <p:spPr/>
        <p:txBody>
          <a:bodyPr/>
          <a:lstStyle/>
          <a:p>
            <a:r>
              <a:rPr lang="en-GB" dirty="0"/>
              <a:t>Every Opportunity</a:t>
            </a:r>
          </a:p>
        </p:txBody>
      </p:sp>
      <p:sp>
        <p:nvSpPr>
          <p:cNvPr id="3" name="Content Placeholder 2">
            <a:extLst>
              <a:ext uri="{FF2B5EF4-FFF2-40B4-BE49-F238E27FC236}">
                <a16:creationId xmlns:a16="http://schemas.microsoft.com/office/drawing/2014/main" id="{F8884C9A-28CE-4CBB-96E7-35E5E1245BC8}"/>
              </a:ext>
            </a:extLst>
          </p:cNvPr>
          <p:cNvSpPr>
            <a:spLocks noGrp="1"/>
          </p:cNvSpPr>
          <p:nvPr>
            <p:ph idx="1"/>
          </p:nvPr>
        </p:nvSpPr>
        <p:spPr>
          <a:xfrm>
            <a:off x="677334" y="1488613"/>
            <a:ext cx="8596668" cy="4308505"/>
          </a:xfrm>
        </p:spPr>
        <p:txBody>
          <a:bodyPr>
            <a:normAutofit fontScale="92500" lnSpcReduction="20000"/>
          </a:bodyPr>
          <a:lstStyle/>
          <a:p>
            <a:pPr marL="0" indent="0">
              <a:buNone/>
            </a:pPr>
            <a:r>
              <a:rPr lang="en-GB" sz="2000" dirty="0"/>
              <a:t>It is important that children are given every opportunity to read – not just their books from school. </a:t>
            </a:r>
          </a:p>
          <a:p>
            <a:r>
              <a:rPr lang="en-GB" sz="2000" dirty="0"/>
              <a:t>Don’t overlook non-fiction books</a:t>
            </a:r>
          </a:p>
          <a:p>
            <a:r>
              <a:rPr lang="en-GB" sz="2000" dirty="0"/>
              <a:t>Borrow books from the library</a:t>
            </a:r>
          </a:p>
          <a:p>
            <a:r>
              <a:rPr lang="en-GB" sz="2000" dirty="0"/>
              <a:t>Watch a film – discuss what the children have seen. Talk about characters, plot etc. Predict what might happen next and discuss reasons. </a:t>
            </a:r>
          </a:p>
          <a:p>
            <a:r>
              <a:rPr lang="en-GB" sz="2000" dirty="0"/>
              <a:t>Baking - ask your child to read the recipe instructions</a:t>
            </a:r>
          </a:p>
          <a:p>
            <a:r>
              <a:rPr lang="en-GB" sz="2000" dirty="0"/>
              <a:t>On a drive – read the directions/look for signs</a:t>
            </a:r>
          </a:p>
          <a:p>
            <a:r>
              <a:rPr lang="en-GB" sz="2000" dirty="0"/>
              <a:t>Magazines</a:t>
            </a:r>
          </a:p>
          <a:p>
            <a:r>
              <a:rPr lang="en-GB" sz="2000" dirty="0"/>
              <a:t>Newspapers</a:t>
            </a:r>
          </a:p>
          <a:p>
            <a:r>
              <a:rPr lang="en-GB" sz="2000" dirty="0"/>
              <a:t>Be a reading role model.  Children will imitate what they see at home, if you can demonstrate an enjoyment of reading, your child is more likely to be enthused to do the same.  </a:t>
            </a:r>
            <a:endParaRPr lang="en-GB" dirty="0"/>
          </a:p>
          <a:p>
            <a:endParaRPr lang="en-GB" dirty="0"/>
          </a:p>
        </p:txBody>
      </p:sp>
    </p:spTree>
    <p:extLst>
      <p:ext uri="{BB962C8B-B14F-4D97-AF65-F5344CB8AC3E}">
        <p14:creationId xmlns:p14="http://schemas.microsoft.com/office/powerpoint/2010/main" val="37442803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5D177-C2F8-4C80-A63C-6A61988E56AC}"/>
              </a:ext>
            </a:extLst>
          </p:cNvPr>
          <p:cNvSpPr>
            <a:spLocks noGrp="1"/>
          </p:cNvSpPr>
          <p:nvPr>
            <p:ph type="title"/>
          </p:nvPr>
        </p:nvSpPr>
        <p:spPr/>
        <p:txBody>
          <a:bodyPr/>
          <a:lstStyle/>
          <a:p>
            <a:r>
              <a:rPr lang="en-GB" dirty="0"/>
              <a:t>Key Stage 2 SATs</a:t>
            </a:r>
          </a:p>
        </p:txBody>
      </p:sp>
      <p:sp>
        <p:nvSpPr>
          <p:cNvPr id="3" name="Content Placeholder 2">
            <a:extLst>
              <a:ext uri="{FF2B5EF4-FFF2-40B4-BE49-F238E27FC236}">
                <a16:creationId xmlns:a16="http://schemas.microsoft.com/office/drawing/2014/main" id="{B3037FDD-D03A-4BC2-A82E-90B295F200A7}"/>
              </a:ext>
            </a:extLst>
          </p:cNvPr>
          <p:cNvSpPr>
            <a:spLocks noGrp="1"/>
          </p:cNvSpPr>
          <p:nvPr>
            <p:ph idx="1"/>
          </p:nvPr>
        </p:nvSpPr>
        <p:spPr>
          <a:xfrm>
            <a:off x="677334" y="1589103"/>
            <a:ext cx="8596668" cy="4452259"/>
          </a:xfrm>
        </p:spPr>
        <p:txBody>
          <a:bodyPr>
            <a:normAutofit/>
          </a:bodyPr>
          <a:lstStyle/>
          <a:p>
            <a:pPr marL="0" indent="0">
              <a:buNone/>
            </a:pPr>
            <a:r>
              <a:rPr lang="en-GB" sz="2500" dirty="0"/>
              <a:t>IF you would like to know more about the SATS expectations, the following may be of interest. </a:t>
            </a:r>
          </a:p>
          <a:p>
            <a:endParaRPr lang="en-GB" sz="2500" dirty="0"/>
          </a:p>
          <a:p>
            <a:r>
              <a:rPr lang="en-GB" sz="2500" dirty="0"/>
              <a:t>Take a look – </a:t>
            </a:r>
          </a:p>
          <a:p>
            <a:pPr marL="0" indent="0">
              <a:buNone/>
            </a:pPr>
            <a:r>
              <a:rPr lang="en-GB" sz="2500" dirty="0"/>
              <a:t>Sample and past papers are</a:t>
            </a:r>
          </a:p>
          <a:p>
            <a:pPr marL="0" indent="0">
              <a:buNone/>
            </a:pPr>
            <a:r>
              <a:rPr lang="en-GB" sz="2500" dirty="0"/>
              <a:t>available online- </a:t>
            </a:r>
          </a:p>
          <a:p>
            <a:pPr marL="0" indent="0">
              <a:buNone/>
            </a:pPr>
            <a:r>
              <a:rPr lang="en-GB" sz="2500" dirty="0"/>
              <a:t>https://www.gov.uk/government/collections/national-curriculum-assessments-practice-materials</a:t>
            </a:r>
          </a:p>
        </p:txBody>
      </p:sp>
      <p:pic>
        <p:nvPicPr>
          <p:cNvPr id="5" name="Picture 4">
            <a:extLst>
              <a:ext uri="{FF2B5EF4-FFF2-40B4-BE49-F238E27FC236}">
                <a16:creationId xmlns:a16="http://schemas.microsoft.com/office/drawing/2014/main" id="{2933561F-0333-4730-84EE-BFCE015195D2}"/>
              </a:ext>
            </a:extLst>
          </p:cNvPr>
          <p:cNvPicPr>
            <a:picLocks noChangeAspect="1"/>
          </p:cNvPicPr>
          <p:nvPr/>
        </p:nvPicPr>
        <p:blipFill>
          <a:blip r:embed="rId2"/>
          <a:stretch>
            <a:fillRect/>
          </a:stretch>
        </p:blipFill>
        <p:spPr>
          <a:xfrm rot="1438303">
            <a:off x="8820421" y="1033315"/>
            <a:ext cx="1386960" cy="1508891"/>
          </a:xfrm>
          <a:prstGeom prst="rect">
            <a:avLst/>
          </a:prstGeom>
        </p:spPr>
      </p:pic>
    </p:spTree>
    <p:extLst>
      <p:ext uri="{BB962C8B-B14F-4D97-AF65-F5344CB8AC3E}">
        <p14:creationId xmlns:p14="http://schemas.microsoft.com/office/powerpoint/2010/main" val="16681929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510B0C-73EC-41CC-BA77-5536C22E3BD6}"/>
              </a:ext>
            </a:extLst>
          </p:cNvPr>
          <p:cNvSpPr>
            <a:spLocks noGrp="1"/>
          </p:cNvSpPr>
          <p:nvPr>
            <p:ph idx="1"/>
          </p:nvPr>
        </p:nvSpPr>
        <p:spPr>
          <a:xfrm>
            <a:off x="650701" y="606997"/>
            <a:ext cx="8804018" cy="3880773"/>
          </a:xfrm>
        </p:spPr>
        <p:txBody>
          <a:bodyPr/>
          <a:lstStyle/>
          <a:p>
            <a:pPr marL="0" indent="0">
              <a:buNone/>
            </a:pPr>
            <a:r>
              <a:rPr lang="en-GB" dirty="0"/>
              <a:t>Please remember, learning to read should be a wonderful experience and yes it involves hard work and time but it opens up a magical world for the reader as well as being an important life skill. </a:t>
            </a:r>
          </a:p>
          <a:p>
            <a:pPr marL="0" indent="0">
              <a:buNone/>
            </a:pPr>
            <a:endParaRPr lang="en-GB" dirty="0"/>
          </a:p>
          <a:p>
            <a:pPr marL="0" indent="0">
              <a:buNone/>
            </a:pPr>
            <a:r>
              <a:rPr lang="en-GB" dirty="0"/>
              <a:t>Staff are always available if you have any questions, please do get in touch.  </a:t>
            </a:r>
          </a:p>
        </p:txBody>
      </p:sp>
      <p:pic>
        <p:nvPicPr>
          <p:cNvPr id="4" name="Picture 3">
            <a:extLst>
              <a:ext uri="{FF2B5EF4-FFF2-40B4-BE49-F238E27FC236}">
                <a16:creationId xmlns:a16="http://schemas.microsoft.com/office/drawing/2014/main" id="{9A3904A6-2DA8-4FFF-8E73-76F694D3F014}"/>
              </a:ext>
            </a:extLst>
          </p:cNvPr>
          <p:cNvPicPr>
            <a:picLocks noChangeAspect="1"/>
          </p:cNvPicPr>
          <p:nvPr/>
        </p:nvPicPr>
        <p:blipFill>
          <a:blip r:embed="rId2"/>
          <a:stretch>
            <a:fillRect/>
          </a:stretch>
        </p:blipFill>
        <p:spPr>
          <a:xfrm>
            <a:off x="5255801" y="2898862"/>
            <a:ext cx="4290432" cy="3177815"/>
          </a:xfrm>
          <a:prstGeom prst="rect">
            <a:avLst/>
          </a:prstGeom>
        </p:spPr>
      </p:pic>
    </p:spTree>
    <p:extLst>
      <p:ext uri="{BB962C8B-B14F-4D97-AF65-F5344CB8AC3E}">
        <p14:creationId xmlns:p14="http://schemas.microsoft.com/office/powerpoint/2010/main" val="229121035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733</TotalTime>
  <Words>1635</Words>
  <Application>Microsoft Office PowerPoint</Application>
  <PresentationFormat>Widescreen</PresentationFormat>
  <Paragraphs>117</Paragraphs>
  <Slides>26</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Trebuchet MS</vt:lpstr>
      <vt:lpstr>Wingdings 3</vt:lpstr>
      <vt:lpstr>Facet</vt:lpstr>
      <vt:lpstr>     Reading in Key Stage Two     A guide for parents/carers to   help support their children in   developing their reading </vt:lpstr>
      <vt:lpstr>PowerPoint Presentation</vt:lpstr>
      <vt:lpstr>Why Read?</vt:lpstr>
      <vt:lpstr>Reading for pleasure –  a main focus of the English Curriculum</vt:lpstr>
      <vt:lpstr>School Reading Scheme</vt:lpstr>
      <vt:lpstr>Library Level – Free Readers</vt:lpstr>
      <vt:lpstr>Our School Library</vt:lpstr>
      <vt:lpstr>Moving Levels</vt:lpstr>
      <vt:lpstr>Developing Reading</vt:lpstr>
      <vt:lpstr>Reading Fluency</vt:lpstr>
      <vt:lpstr>Reading – does it make sense?</vt:lpstr>
      <vt:lpstr>Effective Questioning</vt:lpstr>
      <vt:lpstr>PowerPoint Presentation</vt:lpstr>
      <vt:lpstr>Questions</vt:lpstr>
      <vt:lpstr>Effective questioning - VIPERS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Changing Books</vt:lpstr>
      <vt:lpstr>Every Opportunity</vt:lpstr>
      <vt:lpstr>Key Stage 2 SATs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One Reading Meeting</dc:title>
  <dc:creator>Rachel Ruddock</dc:creator>
  <cp:lastModifiedBy>Jayne Leeson</cp:lastModifiedBy>
  <cp:revision>43</cp:revision>
  <dcterms:created xsi:type="dcterms:W3CDTF">2019-11-06T14:48:26Z</dcterms:created>
  <dcterms:modified xsi:type="dcterms:W3CDTF">2020-11-11T15:00:53Z</dcterms:modified>
</cp:coreProperties>
</file>